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65" r:id="rId5"/>
    <p:sldId id="332" r:id="rId6"/>
    <p:sldId id="381" r:id="rId7"/>
    <p:sldId id="382" r:id="rId8"/>
    <p:sldId id="390" r:id="rId9"/>
    <p:sldId id="335" r:id="rId10"/>
    <p:sldId id="414" r:id="rId11"/>
    <p:sldId id="415" r:id="rId12"/>
    <p:sldId id="416" r:id="rId13"/>
    <p:sldId id="418" r:id="rId14"/>
    <p:sldId id="417" r:id="rId15"/>
    <p:sldId id="419" r:id="rId16"/>
    <p:sldId id="420" r:id="rId17"/>
    <p:sldId id="438" r:id="rId18"/>
    <p:sldId id="421" r:id="rId19"/>
    <p:sldId id="422" r:id="rId20"/>
    <p:sldId id="423" r:id="rId21"/>
    <p:sldId id="467" r:id="rId22"/>
    <p:sldId id="439" r:id="rId23"/>
    <p:sldId id="424" r:id="rId24"/>
    <p:sldId id="468" r:id="rId25"/>
    <p:sldId id="425" r:id="rId26"/>
    <p:sldId id="469" r:id="rId27"/>
    <p:sldId id="470" r:id="rId28"/>
    <p:sldId id="426" r:id="rId29"/>
    <p:sldId id="471" r:id="rId30"/>
    <p:sldId id="472" r:id="rId31"/>
    <p:sldId id="440" r:id="rId32"/>
    <p:sldId id="429" r:id="rId33"/>
    <p:sldId id="473" r:id="rId34"/>
    <p:sldId id="474" r:id="rId35"/>
    <p:sldId id="475" r:id="rId36"/>
    <p:sldId id="476" r:id="rId37"/>
    <p:sldId id="477" r:id="rId38"/>
    <p:sldId id="478" r:id="rId39"/>
    <p:sldId id="267" r:id="rId40"/>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1F5"/>
    <a:srgbClr val="1B55DC"/>
    <a:srgbClr val="0D0D0F"/>
    <a:srgbClr val="4764A8"/>
    <a:srgbClr val="FFFFFF"/>
    <a:srgbClr val="173839"/>
    <a:srgbClr val="74B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EE6A47-39EE-EF7A-A77A-9114E0C4FF55}" v="4" dt="2025-09-16T01:03:28.506"/>
    <p1510:client id="{B3C3759B-AC37-431B-A251-7185203D73C4}" v="617" dt="2025-09-15T21:04:59.02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16/09/2025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84BA61E-4923-4B51-A11B-3B835291C89A}" type="slidenum">
              <a:rPr lang="pt-BR" smtClean="0"/>
              <a:t>15</a:t>
            </a:fld>
            <a:endParaRPr lang="pt-BR"/>
          </a:p>
        </p:txBody>
      </p:sp>
    </p:spTree>
    <p:extLst>
      <p:ext uri="{BB962C8B-B14F-4D97-AF65-F5344CB8AC3E}">
        <p14:creationId xmlns:p14="http://schemas.microsoft.com/office/powerpoint/2010/main" val="381842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F566-597D-A69C-A02A-BB376A19DA3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B66010E-AFDA-A238-B7AB-33D093D1A1A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4CB34CB-2FCA-0AD3-525B-F9AD28708B77}"/>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477CF4D-1DA9-B42E-1092-4E4DE7BD7CBE}"/>
              </a:ext>
            </a:extLst>
          </p:cNvPr>
          <p:cNvSpPr>
            <a:spLocks noGrp="1"/>
          </p:cNvSpPr>
          <p:nvPr>
            <p:ph type="sldNum" sz="quarter" idx="5"/>
          </p:nvPr>
        </p:nvSpPr>
        <p:spPr/>
        <p:txBody>
          <a:bodyPr/>
          <a:lstStyle/>
          <a:p>
            <a:fld id="{E84BA61E-4923-4B51-A11B-3B835291C89A}" type="slidenum">
              <a:rPr lang="pt-BR" smtClean="0"/>
              <a:t>24</a:t>
            </a:fld>
            <a:endParaRPr lang="pt-BR"/>
          </a:p>
        </p:txBody>
      </p:sp>
    </p:spTree>
    <p:extLst>
      <p:ext uri="{BB962C8B-B14F-4D97-AF65-F5344CB8AC3E}">
        <p14:creationId xmlns:p14="http://schemas.microsoft.com/office/powerpoint/2010/main" val="205012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19AB-90C1-75E7-1AAB-126DCED1D47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BD16695-759F-7621-E273-47DFE7E7A95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10FA1CD-71D8-0281-7B5A-DC06769B33F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C92ADA3-DDE1-95B8-BC14-EFA76D37FC12}"/>
              </a:ext>
            </a:extLst>
          </p:cNvPr>
          <p:cNvSpPr>
            <a:spLocks noGrp="1"/>
          </p:cNvSpPr>
          <p:nvPr>
            <p:ph type="sldNum" sz="quarter" idx="5"/>
          </p:nvPr>
        </p:nvSpPr>
        <p:spPr/>
        <p:txBody>
          <a:bodyPr/>
          <a:lstStyle/>
          <a:p>
            <a:fld id="{E84BA61E-4923-4B51-A11B-3B835291C89A}" type="slidenum">
              <a:rPr lang="pt-BR" smtClean="0"/>
              <a:t>25</a:t>
            </a:fld>
            <a:endParaRPr lang="pt-BR"/>
          </a:p>
        </p:txBody>
      </p:sp>
    </p:spTree>
    <p:extLst>
      <p:ext uri="{BB962C8B-B14F-4D97-AF65-F5344CB8AC3E}">
        <p14:creationId xmlns:p14="http://schemas.microsoft.com/office/powerpoint/2010/main" val="121340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883C1-EBBD-A9A7-A1C0-FB984B093F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77BDDEE-FD47-3839-25BF-1C72E36F969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14F1710-97C0-8079-2E57-ECB9F75636D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0412002-9891-7861-8748-5D61A205342B}"/>
              </a:ext>
            </a:extLst>
          </p:cNvPr>
          <p:cNvSpPr>
            <a:spLocks noGrp="1"/>
          </p:cNvSpPr>
          <p:nvPr>
            <p:ph type="sldNum" sz="quarter" idx="5"/>
          </p:nvPr>
        </p:nvSpPr>
        <p:spPr/>
        <p:txBody>
          <a:bodyPr/>
          <a:lstStyle/>
          <a:p>
            <a:fld id="{E84BA61E-4923-4B51-A11B-3B835291C89A}" type="slidenum">
              <a:rPr lang="pt-BR" smtClean="0"/>
              <a:t>26</a:t>
            </a:fld>
            <a:endParaRPr lang="pt-BR"/>
          </a:p>
        </p:txBody>
      </p:sp>
    </p:spTree>
    <p:extLst>
      <p:ext uri="{BB962C8B-B14F-4D97-AF65-F5344CB8AC3E}">
        <p14:creationId xmlns:p14="http://schemas.microsoft.com/office/powerpoint/2010/main" val="1557173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61631-60A4-0608-310E-4A9EBA4D347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D472EAB-5F6B-7CE9-480B-CA701133F6B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C44093A-AE99-C1C6-76A8-D3DB9F04ED5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A4E6D06-4AFC-A9FE-307A-9EF73D1C94E3}"/>
              </a:ext>
            </a:extLst>
          </p:cNvPr>
          <p:cNvSpPr>
            <a:spLocks noGrp="1"/>
          </p:cNvSpPr>
          <p:nvPr>
            <p:ph type="sldNum" sz="quarter" idx="5"/>
          </p:nvPr>
        </p:nvSpPr>
        <p:spPr/>
        <p:txBody>
          <a:bodyPr/>
          <a:lstStyle/>
          <a:p>
            <a:fld id="{E84BA61E-4923-4B51-A11B-3B835291C89A}" type="slidenum">
              <a:rPr lang="pt-BR" smtClean="0"/>
              <a:t>27</a:t>
            </a:fld>
            <a:endParaRPr lang="pt-BR"/>
          </a:p>
        </p:txBody>
      </p:sp>
    </p:spTree>
    <p:extLst>
      <p:ext uri="{BB962C8B-B14F-4D97-AF65-F5344CB8AC3E}">
        <p14:creationId xmlns:p14="http://schemas.microsoft.com/office/powerpoint/2010/main" val="414525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C3547-D9EE-E75A-0F7E-A3EEA50F0E5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3B2D963-F164-E508-0090-DB09654EAE3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9D1DEC2-49AE-AC2A-81CB-7B502819F25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A7173BE-FF1A-41A7-0756-2388D04F4A4A}"/>
              </a:ext>
            </a:extLst>
          </p:cNvPr>
          <p:cNvSpPr>
            <a:spLocks noGrp="1"/>
          </p:cNvSpPr>
          <p:nvPr>
            <p:ph type="sldNum" sz="quarter" idx="5"/>
          </p:nvPr>
        </p:nvSpPr>
        <p:spPr/>
        <p:txBody>
          <a:bodyPr/>
          <a:lstStyle/>
          <a:p>
            <a:fld id="{E84BA61E-4923-4B51-A11B-3B835291C89A}" type="slidenum">
              <a:rPr lang="pt-BR" smtClean="0"/>
              <a:t>28</a:t>
            </a:fld>
            <a:endParaRPr lang="pt-BR"/>
          </a:p>
        </p:txBody>
      </p:sp>
    </p:spTree>
    <p:extLst>
      <p:ext uri="{BB962C8B-B14F-4D97-AF65-F5344CB8AC3E}">
        <p14:creationId xmlns:p14="http://schemas.microsoft.com/office/powerpoint/2010/main" val="145859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A1C83-12DE-212D-CB9E-CA9FFCD5614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03E08AF-3532-223A-0F53-D65603BD1A2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A8355B9-4D95-8087-7840-BC7BBE92B1C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0C8D7D6-5F26-9F9D-BD6B-F888324CC91D}"/>
              </a:ext>
            </a:extLst>
          </p:cNvPr>
          <p:cNvSpPr>
            <a:spLocks noGrp="1"/>
          </p:cNvSpPr>
          <p:nvPr>
            <p:ph type="sldNum" sz="quarter" idx="5"/>
          </p:nvPr>
        </p:nvSpPr>
        <p:spPr/>
        <p:txBody>
          <a:bodyPr/>
          <a:lstStyle/>
          <a:p>
            <a:fld id="{E84BA61E-4923-4B51-A11B-3B835291C89A}" type="slidenum">
              <a:rPr lang="pt-BR" smtClean="0"/>
              <a:t>29</a:t>
            </a:fld>
            <a:endParaRPr lang="pt-BR"/>
          </a:p>
        </p:txBody>
      </p:sp>
    </p:spTree>
    <p:extLst>
      <p:ext uri="{BB962C8B-B14F-4D97-AF65-F5344CB8AC3E}">
        <p14:creationId xmlns:p14="http://schemas.microsoft.com/office/powerpoint/2010/main" val="3355181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53DD9-0DB9-5B64-885D-8CB0FE2F472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73B562E-8AD4-077E-026E-6EA1F9DF19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5AC9C4C-1B72-76FF-0C8B-0B392E1E2F4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C27D270-99EE-ECA3-7901-91C42918D015}"/>
              </a:ext>
            </a:extLst>
          </p:cNvPr>
          <p:cNvSpPr>
            <a:spLocks noGrp="1"/>
          </p:cNvSpPr>
          <p:nvPr>
            <p:ph type="sldNum" sz="quarter" idx="5"/>
          </p:nvPr>
        </p:nvSpPr>
        <p:spPr/>
        <p:txBody>
          <a:bodyPr/>
          <a:lstStyle/>
          <a:p>
            <a:fld id="{E84BA61E-4923-4B51-A11B-3B835291C89A}" type="slidenum">
              <a:rPr lang="pt-BR" smtClean="0"/>
              <a:t>30</a:t>
            </a:fld>
            <a:endParaRPr lang="pt-BR"/>
          </a:p>
        </p:txBody>
      </p:sp>
    </p:spTree>
    <p:extLst>
      <p:ext uri="{BB962C8B-B14F-4D97-AF65-F5344CB8AC3E}">
        <p14:creationId xmlns:p14="http://schemas.microsoft.com/office/powerpoint/2010/main" val="780487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31F0-866A-57F0-BD0B-45AA89B2A55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17D5E5B-53DF-A131-C1DD-9F0315AC30D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D40D8FE-E8F2-309D-9871-EB71B0583CF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F631B1B-F6D9-5EF6-617D-8D9BDB4F21EB}"/>
              </a:ext>
            </a:extLst>
          </p:cNvPr>
          <p:cNvSpPr>
            <a:spLocks noGrp="1"/>
          </p:cNvSpPr>
          <p:nvPr>
            <p:ph type="sldNum" sz="quarter" idx="5"/>
          </p:nvPr>
        </p:nvSpPr>
        <p:spPr/>
        <p:txBody>
          <a:bodyPr/>
          <a:lstStyle/>
          <a:p>
            <a:fld id="{E84BA61E-4923-4B51-A11B-3B835291C89A}" type="slidenum">
              <a:rPr lang="pt-BR" smtClean="0"/>
              <a:t>31</a:t>
            </a:fld>
            <a:endParaRPr lang="pt-BR"/>
          </a:p>
        </p:txBody>
      </p:sp>
    </p:spTree>
    <p:extLst>
      <p:ext uri="{BB962C8B-B14F-4D97-AF65-F5344CB8AC3E}">
        <p14:creationId xmlns:p14="http://schemas.microsoft.com/office/powerpoint/2010/main" val="1416195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03557-3E69-D4F2-49A4-C1D031CC6B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4DA9014-B303-3277-EA4E-7EB92D7E2A3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1A9C47A-34C4-6E9C-CFBB-CA9F18596C0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581E13F-A53D-BF41-EB0B-FF87D5724A12}"/>
              </a:ext>
            </a:extLst>
          </p:cNvPr>
          <p:cNvSpPr>
            <a:spLocks noGrp="1"/>
          </p:cNvSpPr>
          <p:nvPr>
            <p:ph type="sldNum" sz="quarter" idx="5"/>
          </p:nvPr>
        </p:nvSpPr>
        <p:spPr/>
        <p:txBody>
          <a:bodyPr/>
          <a:lstStyle/>
          <a:p>
            <a:fld id="{E84BA61E-4923-4B51-A11B-3B835291C89A}" type="slidenum">
              <a:rPr lang="pt-BR" smtClean="0"/>
              <a:t>32</a:t>
            </a:fld>
            <a:endParaRPr lang="pt-BR"/>
          </a:p>
        </p:txBody>
      </p:sp>
    </p:spTree>
    <p:extLst>
      <p:ext uri="{BB962C8B-B14F-4D97-AF65-F5344CB8AC3E}">
        <p14:creationId xmlns:p14="http://schemas.microsoft.com/office/powerpoint/2010/main" val="3217024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A0AF-30E6-2057-C214-D3B013B7440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D114A6-9DC4-8A26-E8E7-D569B902A68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E3A8F3C-6F91-47D6-9B5C-EAAC15DE9F0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D961D95-FEC7-EB31-6D17-326D1CBF9DC0}"/>
              </a:ext>
            </a:extLst>
          </p:cNvPr>
          <p:cNvSpPr>
            <a:spLocks noGrp="1"/>
          </p:cNvSpPr>
          <p:nvPr>
            <p:ph type="sldNum" sz="quarter" idx="5"/>
          </p:nvPr>
        </p:nvSpPr>
        <p:spPr/>
        <p:txBody>
          <a:bodyPr/>
          <a:lstStyle/>
          <a:p>
            <a:fld id="{E84BA61E-4923-4B51-A11B-3B835291C89A}" type="slidenum">
              <a:rPr lang="pt-BR" smtClean="0"/>
              <a:t>33</a:t>
            </a:fld>
            <a:endParaRPr lang="pt-BR"/>
          </a:p>
        </p:txBody>
      </p:sp>
    </p:spTree>
    <p:extLst>
      <p:ext uri="{BB962C8B-B14F-4D97-AF65-F5344CB8AC3E}">
        <p14:creationId xmlns:p14="http://schemas.microsoft.com/office/powerpoint/2010/main" val="282363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E826-19BF-321F-BE42-EE8FC90C7FA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0D1C8F8-77D6-92F4-61AC-FDA6E3E6EB0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C13485E-C392-BC6B-30DB-A7CCC1FAF7F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5229BF3-CCA3-8AA9-5420-6E85571E09B9}"/>
              </a:ext>
            </a:extLst>
          </p:cNvPr>
          <p:cNvSpPr>
            <a:spLocks noGrp="1"/>
          </p:cNvSpPr>
          <p:nvPr>
            <p:ph type="sldNum" sz="quarter" idx="5"/>
          </p:nvPr>
        </p:nvSpPr>
        <p:spPr/>
        <p:txBody>
          <a:bodyPr/>
          <a:lstStyle/>
          <a:p>
            <a:fld id="{E84BA61E-4923-4B51-A11B-3B835291C89A}" type="slidenum">
              <a:rPr lang="pt-BR" smtClean="0"/>
              <a:t>16</a:t>
            </a:fld>
            <a:endParaRPr lang="pt-BR"/>
          </a:p>
        </p:txBody>
      </p:sp>
    </p:spTree>
    <p:extLst>
      <p:ext uri="{BB962C8B-B14F-4D97-AF65-F5344CB8AC3E}">
        <p14:creationId xmlns:p14="http://schemas.microsoft.com/office/powerpoint/2010/main" val="3743504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469E7-85EC-D983-2F52-A281CED77A1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29D0F8F-9726-AE65-31CB-CE54CCB1952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CBB48EC-E8BF-F046-2B0B-916F9651D4F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EAFA534-3071-DA3B-9CFD-A23FD1B2A418}"/>
              </a:ext>
            </a:extLst>
          </p:cNvPr>
          <p:cNvSpPr>
            <a:spLocks noGrp="1"/>
          </p:cNvSpPr>
          <p:nvPr>
            <p:ph type="sldNum" sz="quarter" idx="5"/>
          </p:nvPr>
        </p:nvSpPr>
        <p:spPr/>
        <p:txBody>
          <a:bodyPr/>
          <a:lstStyle/>
          <a:p>
            <a:fld id="{E84BA61E-4923-4B51-A11B-3B835291C89A}" type="slidenum">
              <a:rPr lang="pt-BR" smtClean="0"/>
              <a:t>34</a:t>
            </a:fld>
            <a:endParaRPr lang="pt-BR"/>
          </a:p>
        </p:txBody>
      </p:sp>
    </p:spTree>
    <p:extLst>
      <p:ext uri="{BB962C8B-B14F-4D97-AF65-F5344CB8AC3E}">
        <p14:creationId xmlns:p14="http://schemas.microsoft.com/office/powerpoint/2010/main" val="2472360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7851-4C3C-C29E-B829-08253AE0DA4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E2D4605-FE70-71CE-97A3-00EFC737A0D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624DAA3-0601-49A7-357B-433D14DEFDA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1FC1C81-4C4B-E99B-5136-0E49241C8BE3}"/>
              </a:ext>
            </a:extLst>
          </p:cNvPr>
          <p:cNvSpPr>
            <a:spLocks noGrp="1"/>
          </p:cNvSpPr>
          <p:nvPr>
            <p:ph type="sldNum" sz="quarter" idx="5"/>
          </p:nvPr>
        </p:nvSpPr>
        <p:spPr/>
        <p:txBody>
          <a:bodyPr/>
          <a:lstStyle/>
          <a:p>
            <a:fld id="{E84BA61E-4923-4B51-A11B-3B835291C89A}" type="slidenum">
              <a:rPr lang="pt-BR" smtClean="0"/>
              <a:t>35</a:t>
            </a:fld>
            <a:endParaRPr lang="pt-BR"/>
          </a:p>
        </p:txBody>
      </p:sp>
    </p:spTree>
    <p:extLst>
      <p:ext uri="{BB962C8B-B14F-4D97-AF65-F5344CB8AC3E}">
        <p14:creationId xmlns:p14="http://schemas.microsoft.com/office/powerpoint/2010/main" val="231952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F87E4-CC6D-7330-EDAF-BC31818AB48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D91988-CA3F-178F-3AAB-830456C87A7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32B95E6-590B-4F79-8CB7-510266713C1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91CB16C-BB1A-9C85-DB06-C593419B83C8}"/>
              </a:ext>
            </a:extLst>
          </p:cNvPr>
          <p:cNvSpPr>
            <a:spLocks noGrp="1"/>
          </p:cNvSpPr>
          <p:nvPr>
            <p:ph type="sldNum" sz="quarter" idx="5"/>
          </p:nvPr>
        </p:nvSpPr>
        <p:spPr/>
        <p:txBody>
          <a:bodyPr/>
          <a:lstStyle/>
          <a:p>
            <a:fld id="{E84BA61E-4923-4B51-A11B-3B835291C89A}" type="slidenum">
              <a:rPr lang="pt-BR" smtClean="0"/>
              <a:t>17</a:t>
            </a:fld>
            <a:endParaRPr lang="pt-BR"/>
          </a:p>
        </p:txBody>
      </p:sp>
    </p:spTree>
    <p:extLst>
      <p:ext uri="{BB962C8B-B14F-4D97-AF65-F5344CB8AC3E}">
        <p14:creationId xmlns:p14="http://schemas.microsoft.com/office/powerpoint/2010/main" val="311490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89422-01DF-5161-0B10-2FF0C59DFEF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E2CDD19-51A7-0D58-AADE-A3C4163D4D5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666EA14-FA28-6535-F7FD-448E2220174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180FC25-27D2-F070-B077-ED9AE879D8E2}"/>
              </a:ext>
            </a:extLst>
          </p:cNvPr>
          <p:cNvSpPr>
            <a:spLocks noGrp="1"/>
          </p:cNvSpPr>
          <p:nvPr>
            <p:ph type="sldNum" sz="quarter" idx="5"/>
          </p:nvPr>
        </p:nvSpPr>
        <p:spPr/>
        <p:txBody>
          <a:bodyPr/>
          <a:lstStyle/>
          <a:p>
            <a:fld id="{E84BA61E-4923-4B51-A11B-3B835291C89A}" type="slidenum">
              <a:rPr lang="pt-BR" smtClean="0"/>
              <a:t>18</a:t>
            </a:fld>
            <a:endParaRPr lang="pt-BR"/>
          </a:p>
        </p:txBody>
      </p:sp>
    </p:spTree>
    <p:extLst>
      <p:ext uri="{BB962C8B-B14F-4D97-AF65-F5344CB8AC3E}">
        <p14:creationId xmlns:p14="http://schemas.microsoft.com/office/powerpoint/2010/main" val="258822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2CB4-548F-C814-D1AA-5A1851E9F03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D3CC232-62E5-3FC8-9732-5C7AC375F5E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FBF0E6A-A008-C47D-3EFA-1629EC2A939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04B9D64-6BF4-C3DF-57CD-A22D7D038FDF}"/>
              </a:ext>
            </a:extLst>
          </p:cNvPr>
          <p:cNvSpPr>
            <a:spLocks noGrp="1"/>
          </p:cNvSpPr>
          <p:nvPr>
            <p:ph type="sldNum" sz="quarter" idx="5"/>
          </p:nvPr>
        </p:nvSpPr>
        <p:spPr/>
        <p:txBody>
          <a:bodyPr/>
          <a:lstStyle/>
          <a:p>
            <a:fld id="{E84BA61E-4923-4B51-A11B-3B835291C89A}" type="slidenum">
              <a:rPr lang="pt-BR" smtClean="0"/>
              <a:t>19</a:t>
            </a:fld>
            <a:endParaRPr lang="pt-BR"/>
          </a:p>
        </p:txBody>
      </p:sp>
    </p:spTree>
    <p:extLst>
      <p:ext uri="{BB962C8B-B14F-4D97-AF65-F5344CB8AC3E}">
        <p14:creationId xmlns:p14="http://schemas.microsoft.com/office/powerpoint/2010/main" val="139183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F59F7-648C-BB5F-987B-E75BAF20D49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0A4B22D-EA01-9CB1-6DBF-53DB19E248E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DD2D39B-87ED-30D0-DDC4-27F86843D6D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8A17115-7352-FF32-FD69-069DC4562F9C}"/>
              </a:ext>
            </a:extLst>
          </p:cNvPr>
          <p:cNvSpPr>
            <a:spLocks noGrp="1"/>
          </p:cNvSpPr>
          <p:nvPr>
            <p:ph type="sldNum" sz="quarter" idx="5"/>
          </p:nvPr>
        </p:nvSpPr>
        <p:spPr/>
        <p:txBody>
          <a:bodyPr/>
          <a:lstStyle/>
          <a:p>
            <a:fld id="{E84BA61E-4923-4B51-A11B-3B835291C89A}" type="slidenum">
              <a:rPr lang="pt-BR" smtClean="0"/>
              <a:t>20</a:t>
            </a:fld>
            <a:endParaRPr lang="pt-BR"/>
          </a:p>
        </p:txBody>
      </p:sp>
    </p:spTree>
    <p:extLst>
      <p:ext uri="{BB962C8B-B14F-4D97-AF65-F5344CB8AC3E}">
        <p14:creationId xmlns:p14="http://schemas.microsoft.com/office/powerpoint/2010/main" val="4108400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CA670-A85F-108B-2185-588AB6FB6F3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D197656-BF2B-DDFB-7844-F5BD3380CBF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F6240A2-E381-C657-13C6-1FA32C383BB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55F81B3-E662-9A15-744C-D6C60A732DA2}"/>
              </a:ext>
            </a:extLst>
          </p:cNvPr>
          <p:cNvSpPr>
            <a:spLocks noGrp="1"/>
          </p:cNvSpPr>
          <p:nvPr>
            <p:ph type="sldNum" sz="quarter" idx="5"/>
          </p:nvPr>
        </p:nvSpPr>
        <p:spPr/>
        <p:txBody>
          <a:bodyPr/>
          <a:lstStyle/>
          <a:p>
            <a:fld id="{E84BA61E-4923-4B51-A11B-3B835291C89A}" type="slidenum">
              <a:rPr lang="pt-BR" smtClean="0"/>
              <a:t>21</a:t>
            </a:fld>
            <a:endParaRPr lang="pt-BR"/>
          </a:p>
        </p:txBody>
      </p:sp>
    </p:spTree>
    <p:extLst>
      <p:ext uri="{BB962C8B-B14F-4D97-AF65-F5344CB8AC3E}">
        <p14:creationId xmlns:p14="http://schemas.microsoft.com/office/powerpoint/2010/main" val="143455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87CE2-3D5A-DE30-E125-64A379C4205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96F1090-CA21-FE27-F7D3-064088C435C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8F802CF-3BD2-D972-C577-80A5E071BAE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5823940-EED0-2664-9153-444F22ADDC44}"/>
              </a:ext>
            </a:extLst>
          </p:cNvPr>
          <p:cNvSpPr>
            <a:spLocks noGrp="1"/>
          </p:cNvSpPr>
          <p:nvPr>
            <p:ph type="sldNum" sz="quarter" idx="5"/>
          </p:nvPr>
        </p:nvSpPr>
        <p:spPr/>
        <p:txBody>
          <a:bodyPr/>
          <a:lstStyle/>
          <a:p>
            <a:fld id="{E84BA61E-4923-4B51-A11B-3B835291C89A}" type="slidenum">
              <a:rPr lang="pt-BR" smtClean="0"/>
              <a:t>22</a:t>
            </a:fld>
            <a:endParaRPr lang="pt-BR"/>
          </a:p>
        </p:txBody>
      </p:sp>
    </p:spTree>
    <p:extLst>
      <p:ext uri="{BB962C8B-B14F-4D97-AF65-F5344CB8AC3E}">
        <p14:creationId xmlns:p14="http://schemas.microsoft.com/office/powerpoint/2010/main" val="494300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941B4-7CE9-891D-99EA-CA65E435422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00149DC-88D4-068C-459B-6EEA17A873B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C68AE66-7CEA-5EFF-FD07-B4263688DAD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A2E5BA2-1486-A1E4-476D-F830F8540A34}"/>
              </a:ext>
            </a:extLst>
          </p:cNvPr>
          <p:cNvSpPr>
            <a:spLocks noGrp="1"/>
          </p:cNvSpPr>
          <p:nvPr>
            <p:ph type="sldNum" sz="quarter" idx="5"/>
          </p:nvPr>
        </p:nvSpPr>
        <p:spPr/>
        <p:txBody>
          <a:bodyPr/>
          <a:lstStyle/>
          <a:p>
            <a:fld id="{E84BA61E-4923-4B51-A11B-3B835291C89A}" type="slidenum">
              <a:rPr lang="pt-BR" smtClean="0"/>
              <a:t>23</a:t>
            </a:fld>
            <a:endParaRPr lang="pt-BR"/>
          </a:p>
        </p:txBody>
      </p:sp>
    </p:spTree>
    <p:extLst>
      <p:ext uri="{BB962C8B-B14F-4D97-AF65-F5344CB8AC3E}">
        <p14:creationId xmlns:p14="http://schemas.microsoft.com/office/powerpoint/2010/main" val="4088181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09/16/2025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09/16/2025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07B5-012F-7F38-FA0F-358949B7C3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A8CC21-4B1E-B781-0252-5DD9C21283D4}"/>
              </a:ext>
            </a:extLst>
          </p:cNvPr>
          <p:cNvSpPr txBox="1">
            <a:spLocks/>
          </p:cNvSpPr>
          <p:nvPr/>
        </p:nvSpPr>
        <p:spPr>
          <a:xfrm>
            <a:off x="1300315" y="478591"/>
            <a:ext cx="665398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3. O trade-off do Viés/ Variância</a:t>
            </a:r>
            <a:endParaRPr lang="pt-BR">
              <a:solidFill>
                <a:schemeClr val="bg1"/>
              </a:solidFill>
            </a:endParaRPr>
          </a:p>
        </p:txBody>
      </p:sp>
      <p:sp>
        <p:nvSpPr>
          <p:cNvPr id="8" name="Rectangle 3">
            <a:extLst>
              <a:ext uri="{FF2B5EF4-FFF2-40B4-BE49-F238E27FC236}">
                <a16:creationId xmlns:a16="http://schemas.microsoft.com/office/drawing/2014/main" id="{559BD86D-0E68-CAED-D9EA-66B3BC265AA9}"/>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83B5C447-FD16-5C1A-E57F-CDADC17AC257}"/>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E771C01E-CF7C-D390-58AD-46540D25B9FE}"/>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7F38D307-B463-AF05-D43C-72EF63E0750E}"/>
              </a:ext>
            </a:extLst>
          </p:cNvPr>
          <p:cNvSpPr txBox="1"/>
          <p:nvPr/>
        </p:nvSpPr>
        <p:spPr>
          <a:xfrm>
            <a:off x="555521" y="1233140"/>
            <a:ext cx="11080957" cy="5100928"/>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pt-BR" b="1">
                <a:latin typeface="Montserrat" panose="00000500000000000000" pitchFamily="2" charset="0"/>
              </a:rPr>
              <a:t>Viés :  </a:t>
            </a:r>
            <a:r>
              <a:rPr lang="pt-BR">
                <a:latin typeface="Montserrat" panose="00000500000000000000" pitchFamily="2" charset="0"/>
              </a:rPr>
              <a:t>Esta parte do erro de </a:t>
            </a:r>
            <a:r>
              <a:rPr lang="pt-BR" err="1">
                <a:latin typeface="Montserrat" panose="00000500000000000000" pitchFamily="2" charset="0"/>
              </a:rPr>
              <a:t>generelização</a:t>
            </a:r>
            <a:r>
              <a:rPr lang="pt-BR">
                <a:latin typeface="Montserrat" panose="00000500000000000000" pitchFamily="2" charset="0"/>
              </a:rPr>
              <a:t> se deve a suposições erradas, como supor que os dados são lineares quando na verdade são quadráticos. É provável que um modelo com um viés alto se </a:t>
            </a:r>
            <a:r>
              <a:rPr lang="pt-BR" err="1">
                <a:latin typeface="Montserrat" panose="00000500000000000000" pitchFamily="2" charset="0"/>
              </a:rPr>
              <a:t>subajuste</a:t>
            </a:r>
            <a:r>
              <a:rPr lang="pt-BR">
                <a:latin typeface="Montserrat" panose="00000500000000000000" pitchFamily="2" charset="0"/>
              </a:rPr>
              <a:t> aos dados de treinamento. </a:t>
            </a:r>
            <a:endParaRPr lang="pt-BR" b="1">
              <a:latin typeface="Montserrat" panose="00000500000000000000" pitchFamily="2" charset="0"/>
            </a:endParaRPr>
          </a:p>
          <a:p>
            <a:pPr marL="285750" indent="-285750" algn="just">
              <a:lnSpc>
                <a:spcPct val="200000"/>
              </a:lnSpc>
              <a:buFont typeface="Wingdings" panose="05000000000000000000" pitchFamily="2" charset="2"/>
              <a:buChar char="§"/>
            </a:pPr>
            <a:r>
              <a:rPr lang="pt-BR" b="1">
                <a:latin typeface="Montserrat" panose="00000500000000000000" pitchFamily="2" charset="0"/>
              </a:rPr>
              <a:t>Variância : </a:t>
            </a:r>
            <a:r>
              <a:rPr lang="pt-BR">
                <a:latin typeface="Montserrat" panose="00000500000000000000" pitchFamily="2" charset="0"/>
              </a:rPr>
              <a:t>Esta parte se deve à sensibilidade excessiva do modelo a pequenas variações nos dados de treinamento. É provável que um modelo com muitos graus de liberdade tenha uma variância alta, logo ele se </a:t>
            </a:r>
            <a:r>
              <a:rPr lang="pt-BR" err="1">
                <a:latin typeface="Montserrat" panose="00000500000000000000" pitchFamily="2" charset="0"/>
              </a:rPr>
              <a:t>sobreajusta</a:t>
            </a:r>
            <a:r>
              <a:rPr lang="pt-BR">
                <a:latin typeface="Montserrat" panose="00000500000000000000" pitchFamily="2" charset="0"/>
              </a:rPr>
              <a:t> aos dados de treinamento.</a:t>
            </a:r>
            <a:endParaRPr lang="pt-BR" b="1">
              <a:latin typeface="Montserrat" panose="00000500000000000000" pitchFamily="2" charset="0"/>
            </a:endParaRPr>
          </a:p>
          <a:p>
            <a:pPr marL="285750" indent="-285750" algn="just">
              <a:lnSpc>
                <a:spcPct val="200000"/>
              </a:lnSpc>
              <a:buFont typeface="Wingdings" panose="05000000000000000000" pitchFamily="2" charset="2"/>
              <a:buChar char="§"/>
            </a:pPr>
            <a:r>
              <a:rPr lang="pt-BR" b="1">
                <a:latin typeface="Montserrat" panose="00000500000000000000" pitchFamily="2" charset="0"/>
              </a:rPr>
              <a:t>Erro Irredutível : </a:t>
            </a:r>
            <a:r>
              <a:rPr lang="pt-BR">
                <a:latin typeface="Montserrat" panose="00000500000000000000" pitchFamily="2" charset="0"/>
              </a:rPr>
              <a:t>Esta parte é devido ao ruído dos próprios dados. A única maneira de reduzir esta parte do erro é limpar os dados (por exemplo, corrigir as fontes de dados, como sensores quebrados, ou detectar e remover outliers).</a:t>
            </a:r>
            <a:endParaRPr lang="pt-BR" b="1">
              <a:latin typeface="Montserrat" panose="00000500000000000000" pitchFamily="2" charset="0"/>
            </a:endParaRPr>
          </a:p>
        </p:txBody>
      </p:sp>
    </p:spTree>
    <p:extLst>
      <p:ext uri="{BB962C8B-B14F-4D97-AF65-F5344CB8AC3E}">
        <p14:creationId xmlns:p14="http://schemas.microsoft.com/office/powerpoint/2010/main" val="342538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B34F-9440-1006-15AD-59C4307037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F92DC3-10A3-9756-D5E7-495C03433587}"/>
              </a:ext>
            </a:extLst>
          </p:cNvPr>
          <p:cNvSpPr txBox="1">
            <a:spLocks/>
          </p:cNvSpPr>
          <p:nvPr/>
        </p:nvSpPr>
        <p:spPr>
          <a:xfrm>
            <a:off x="1300315" y="478591"/>
            <a:ext cx="6653981"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3. O trade-off do Viés/ Variância</a:t>
            </a:r>
            <a:endParaRPr lang="pt-BR">
              <a:solidFill>
                <a:schemeClr val="bg1"/>
              </a:solidFill>
            </a:endParaRPr>
          </a:p>
        </p:txBody>
      </p:sp>
      <p:sp>
        <p:nvSpPr>
          <p:cNvPr id="8" name="Rectangle 3">
            <a:extLst>
              <a:ext uri="{FF2B5EF4-FFF2-40B4-BE49-F238E27FC236}">
                <a16:creationId xmlns:a16="http://schemas.microsoft.com/office/drawing/2014/main" id="{343E5E60-C5D5-B9C9-C381-E3D1C0F6DEE0}"/>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8E105560-A696-AB52-18C2-B6C939224755}"/>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996BEF97-AC6F-CC64-01C6-3E28E0FB95AE}"/>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5" name="Imagem 4" descr="Diagrama&#10;&#10;O conteúdo gerado por IA pode estar incorreto.">
            <a:extLst>
              <a:ext uri="{FF2B5EF4-FFF2-40B4-BE49-F238E27FC236}">
                <a16:creationId xmlns:a16="http://schemas.microsoft.com/office/drawing/2014/main" id="{E94AF9EA-E564-33A4-299A-7BCB33F2EEBE}"/>
              </a:ext>
            </a:extLst>
          </p:cNvPr>
          <p:cNvPicPr>
            <a:picLocks noChangeAspect="1"/>
          </p:cNvPicPr>
          <p:nvPr/>
        </p:nvPicPr>
        <p:blipFill>
          <a:blip r:embed="rId2"/>
          <a:stretch>
            <a:fillRect/>
          </a:stretch>
        </p:blipFill>
        <p:spPr>
          <a:xfrm>
            <a:off x="2831837" y="1592564"/>
            <a:ext cx="6354062" cy="4414945"/>
          </a:xfrm>
          <a:prstGeom prst="rect">
            <a:avLst/>
          </a:prstGeom>
        </p:spPr>
      </p:pic>
    </p:spTree>
    <p:extLst>
      <p:ext uri="{BB962C8B-B14F-4D97-AF65-F5344CB8AC3E}">
        <p14:creationId xmlns:p14="http://schemas.microsoft.com/office/powerpoint/2010/main" val="4027393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8EC9F-A4FA-0025-F779-C8936D2F0C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82C6D2-2A6D-B9C2-2E5B-861853329D9F}"/>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Modelos Lineares Regularizados</a:t>
            </a:r>
            <a:endParaRPr lang="pt-BR">
              <a:solidFill>
                <a:schemeClr val="bg1"/>
              </a:solidFill>
            </a:endParaRPr>
          </a:p>
        </p:txBody>
      </p:sp>
      <p:sp>
        <p:nvSpPr>
          <p:cNvPr id="8" name="Rectangle 3">
            <a:extLst>
              <a:ext uri="{FF2B5EF4-FFF2-40B4-BE49-F238E27FC236}">
                <a16:creationId xmlns:a16="http://schemas.microsoft.com/office/drawing/2014/main" id="{D3619E14-8C83-F419-72AD-56EA655CD05F}"/>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9F5E0C2C-F7B2-FC5F-6423-8119173555C6}"/>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61645A15-4AB7-FFFA-1F9A-AB5C3FAD07D1}"/>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AB02B89E-BA39-9921-D771-2824AF4F6FF2}"/>
              </a:ext>
            </a:extLst>
          </p:cNvPr>
          <p:cNvSpPr txBox="1"/>
          <p:nvPr/>
        </p:nvSpPr>
        <p:spPr>
          <a:xfrm>
            <a:off x="555521" y="1233140"/>
            <a:ext cx="11080957" cy="4996881"/>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pt-BR">
                <a:latin typeface="Montserrat" panose="00000500000000000000" pitchFamily="2" charset="0"/>
              </a:rPr>
              <a:t>Uma boa forma de reduzir o </a:t>
            </a:r>
            <a:r>
              <a:rPr lang="pt-BR" err="1">
                <a:latin typeface="Montserrat" panose="00000500000000000000" pitchFamily="2" charset="0"/>
              </a:rPr>
              <a:t>sobreajuste</a:t>
            </a:r>
            <a:r>
              <a:rPr lang="pt-BR">
                <a:latin typeface="Montserrat" panose="00000500000000000000" pitchFamily="2" charset="0"/>
              </a:rPr>
              <a:t> é regularizar o modelo (isso é, restringi-lo): quanto menor for o grau de liberdade, mais difícil será para </a:t>
            </a:r>
            <a:r>
              <a:rPr lang="pt-BR" err="1">
                <a:latin typeface="Montserrat" panose="00000500000000000000" pitchFamily="2" charset="0"/>
              </a:rPr>
              <a:t>sobreajustar</a:t>
            </a:r>
            <a:r>
              <a:rPr lang="pt-BR">
                <a:latin typeface="Montserrat" panose="00000500000000000000" pitchFamily="2" charset="0"/>
              </a:rPr>
              <a:t> os dados. </a:t>
            </a:r>
          </a:p>
          <a:p>
            <a:pPr marL="285750" indent="-285750" algn="just">
              <a:lnSpc>
                <a:spcPct val="200000"/>
              </a:lnSpc>
              <a:buFont typeface="Wingdings" panose="05000000000000000000" pitchFamily="2" charset="2"/>
              <a:buChar char="§"/>
            </a:pPr>
            <a:r>
              <a:rPr lang="pt-BR">
                <a:latin typeface="Montserrat" panose="00000500000000000000" pitchFamily="2" charset="0"/>
              </a:rPr>
              <a:t>Qual é uma forma simples de regularizar um modelo polinomial ? </a:t>
            </a:r>
          </a:p>
          <a:p>
            <a:pPr marL="285750" indent="-285750" algn="just">
              <a:lnSpc>
                <a:spcPct val="200000"/>
              </a:lnSpc>
              <a:buFont typeface="Wingdings" panose="05000000000000000000" pitchFamily="2" charset="2"/>
              <a:buChar char="§"/>
            </a:pPr>
            <a:r>
              <a:rPr lang="pt-BR">
                <a:latin typeface="Montserrat" panose="00000500000000000000" pitchFamily="2" charset="0"/>
              </a:rPr>
              <a:t>Tipos de regularização:</a:t>
            </a:r>
          </a:p>
          <a:p>
            <a:pPr marL="2171700" lvl="4" indent="-342900" algn="just">
              <a:lnSpc>
                <a:spcPct val="200000"/>
              </a:lnSpc>
              <a:buFont typeface="+mj-lt"/>
              <a:buAutoNum type="arabicPeriod"/>
            </a:pPr>
            <a:r>
              <a:rPr lang="pt-BR" b="1">
                <a:latin typeface="Montserrat" panose="00000500000000000000" pitchFamily="2" charset="0"/>
              </a:rPr>
              <a:t>Regressão de Ridge</a:t>
            </a:r>
          </a:p>
          <a:p>
            <a:pPr marL="2171700" lvl="4" indent="-342900" algn="just">
              <a:lnSpc>
                <a:spcPct val="200000"/>
              </a:lnSpc>
              <a:buFont typeface="+mj-lt"/>
              <a:buAutoNum type="arabicPeriod"/>
            </a:pPr>
            <a:r>
              <a:rPr lang="pt-BR" b="1">
                <a:latin typeface="Montserrat" panose="00000500000000000000" pitchFamily="2" charset="0"/>
              </a:rPr>
              <a:t>Regressão de Lasso </a:t>
            </a:r>
          </a:p>
          <a:p>
            <a:pPr marL="2171700" lvl="4" indent="-342900" algn="just">
              <a:lnSpc>
                <a:spcPct val="200000"/>
              </a:lnSpc>
              <a:buFont typeface="+mj-lt"/>
              <a:buAutoNum type="arabicPeriod"/>
            </a:pPr>
            <a:r>
              <a:rPr lang="pt-BR" b="1">
                <a:latin typeface="Montserrat" panose="00000500000000000000" pitchFamily="2" charset="0"/>
              </a:rPr>
              <a:t>Regressão </a:t>
            </a:r>
            <a:r>
              <a:rPr lang="pt-BR" b="1" err="1">
                <a:latin typeface="Montserrat" panose="00000500000000000000" pitchFamily="2" charset="0"/>
              </a:rPr>
              <a:t>Elastic</a:t>
            </a:r>
            <a:r>
              <a:rPr lang="pt-BR" b="1">
                <a:latin typeface="Montserrat" panose="00000500000000000000" pitchFamily="2" charset="0"/>
              </a:rPr>
              <a:t> net</a:t>
            </a:r>
          </a:p>
          <a:p>
            <a:pPr algn="just">
              <a:lnSpc>
                <a:spcPct val="200000"/>
              </a:lnSpc>
            </a:pPr>
            <a:r>
              <a:rPr lang="pt-BR">
                <a:latin typeface="Montserrat" panose="00000500000000000000" pitchFamily="2" charset="0"/>
              </a:rPr>
              <a:t> Ou seja, vamos estudar três maneiras de restringir os pesos.</a:t>
            </a:r>
          </a:p>
          <a:p>
            <a:pPr marL="285750" indent="-285750" algn="just">
              <a:lnSpc>
                <a:spcPct val="20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361316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E231-634C-6E44-E636-65047C0D6D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763D1C-35BD-AAFC-5225-824F901245C5}"/>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4.1. Regressão de Ridge</a:t>
            </a:r>
            <a:endParaRPr lang="pt-BR" dirty="0">
              <a:solidFill>
                <a:schemeClr val="bg1"/>
              </a:solidFill>
            </a:endParaRPr>
          </a:p>
        </p:txBody>
      </p:sp>
      <p:sp>
        <p:nvSpPr>
          <p:cNvPr id="8" name="Rectangle 3">
            <a:extLst>
              <a:ext uri="{FF2B5EF4-FFF2-40B4-BE49-F238E27FC236}">
                <a16:creationId xmlns:a16="http://schemas.microsoft.com/office/drawing/2014/main" id="{5DF3C460-454E-BB6D-1A8C-E2EBDF0C8DD6}"/>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803FB3F0-86E8-7FA5-3C00-34EB5EF87FF6}"/>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95FF07F0-B935-782C-AA9E-FEB0D23337D6}"/>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9CC2EC0C-2DC6-C82A-46B9-776F84C33CEF}"/>
              </a:ext>
            </a:extLst>
          </p:cNvPr>
          <p:cNvSpPr txBox="1"/>
          <p:nvPr/>
        </p:nvSpPr>
        <p:spPr>
          <a:xfrm>
            <a:off x="555521" y="1233140"/>
            <a:ext cx="11080957" cy="1118896"/>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pt-BR">
                <a:latin typeface="Montserrat" panose="00000500000000000000" pitchFamily="2" charset="0"/>
              </a:rPr>
              <a:t>A regressão de Ridge é uma versão regularizada da regressão linear: um termo de regularização é adicionado à função de custo.</a:t>
            </a:r>
          </a:p>
        </p:txBody>
      </p:sp>
      <p:pic>
        <p:nvPicPr>
          <p:cNvPr id="7" name="Imagem 6" descr="Logotipo, nome da empresa&#10;&#10;O conteúdo gerado por IA pode estar incorreto.">
            <a:extLst>
              <a:ext uri="{FF2B5EF4-FFF2-40B4-BE49-F238E27FC236}">
                <a16:creationId xmlns:a16="http://schemas.microsoft.com/office/drawing/2014/main" id="{80A83FAA-C2CD-49C6-DF2A-872FE4EEA23E}"/>
              </a:ext>
            </a:extLst>
          </p:cNvPr>
          <p:cNvPicPr>
            <a:picLocks noChangeAspect="1"/>
          </p:cNvPicPr>
          <p:nvPr/>
        </p:nvPicPr>
        <p:blipFill>
          <a:blip r:embed="rId2"/>
          <a:stretch>
            <a:fillRect/>
          </a:stretch>
        </p:blipFill>
        <p:spPr>
          <a:xfrm>
            <a:off x="3185650" y="2506241"/>
            <a:ext cx="5034117" cy="742970"/>
          </a:xfrm>
          <a:prstGeom prst="rect">
            <a:avLst/>
          </a:prstGeom>
        </p:spPr>
      </p:pic>
      <p:sp>
        <p:nvSpPr>
          <p:cNvPr id="9" name="Chave Esquerda 8">
            <a:extLst>
              <a:ext uri="{FF2B5EF4-FFF2-40B4-BE49-F238E27FC236}">
                <a16:creationId xmlns:a16="http://schemas.microsoft.com/office/drawing/2014/main" id="{1BED438E-C4CA-6CF1-21D0-851E622FAB46}"/>
              </a:ext>
            </a:extLst>
          </p:cNvPr>
          <p:cNvSpPr/>
          <p:nvPr/>
        </p:nvSpPr>
        <p:spPr>
          <a:xfrm rot="16200000">
            <a:off x="6862972" y="2614456"/>
            <a:ext cx="521001" cy="1681318"/>
          </a:xfrm>
          <a:prstGeom prst="leftBrace">
            <a:avLst>
              <a:gd name="adj1" fmla="val 8333"/>
              <a:gd name="adj2" fmla="val 5058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12" name="Rectangle 3">
            <a:extLst>
              <a:ext uri="{FF2B5EF4-FFF2-40B4-BE49-F238E27FC236}">
                <a16:creationId xmlns:a16="http://schemas.microsoft.com/office/drawing/2014/main" id="{5B2CB792-8B78-0BB2-CC9A-D04A97BAFE84}"/>
              </a:ext>
            </a:extLst>
          </p:cNvPr>
          <p:cNvSpPr>
            <a:spLocks noChangeArrowheads="1"/>
          </p:cNvSpPr>
          <p:nvPr/>
        </p:nvSpPr>
        <p:spPr bwMode="auto">
          <a:xfrm>
            <a:off x="5476568" y="3120289"/>
            <a:ext cx="3569111" cy="923330"/>
          </a:xfrm>
          <a:prstGeom prst="rect">
            <a:avLst/>
          </a:prstGeom>
          <a:noFill/>
        </p:spPr>
        <p:txBody>
          <a:bodyPr wrap="square" rtlCol="0">
            <a:spAutoFit/>
          </a:bodyPr>
          <a:lstStyle/>
          <a:p>
            <a:pPr algn="just"/>
            <a:endParaRPr lang="pt-BR" b="1">
              <a:latin typeface="Montserrat" panose="00000500000000000000" pitchFamily="2" charset="0"/>
            </a:endParaRPr>
          </a:p>
          <a:p>
            <a:pPr algn="just"/>
            <a:endParaRPr lang="pt-BR" b="1">
              <a:latin typeface="Montserrat" panose="00000500000000000000" pitchFamily="2" charset="0"/>
            </a:endParaRPr>
          </a:p>
          <a:p>
            <a:pPr algn="just"/>
            <a:r>
              <a:rPr lang="pt-BR" b="1">
                <a:latin typeface="Montserrat" panose="00000500000000000000" pitchFamily="2" charset="0"/>
              </a:rPr>
              <a:t>  Termo de regularização</a:t>
            </a:r>
            <a:endParaRPr lang="pt-BR" altLang="pt-BR" b="1">
              <a:latin typeface="Montserrat" pitchFamily="2" charset="0"/>
            </a:endParaRPr>
          </a:p>
        </p:txBody>
      </p:sp>
      <p:sp>
        <p:nvSpPr>
          <p:cNvPr id="16" name="CaixaDeTexto 15">
            <a:extLst>
              <a:ext uri="{FF2B5EF4-FFF2-40B4-BE49-F238E27FC236}">
                <a16:creationId xmlns:a16="http://schemas.microsoft.com/office/drawing/2014/main" id="{F3BF5065-39EB-71DB-2C2B-92121E9BDB99}"/>
              </a:ext>
            </a:extLst>
          </p:cNvPr>
          <p:cNvSpPr txBox="1"/>
          <p:nvPr/>
        </p:nvSpPr>
        <p:spPr>
          <a:xfrm>
            <a:off x="555520" y="4069311"/>
            <a:ext cx="11080957" cy="564898"/>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endParaRPr lang="pt-BR">
              <a:latin typeface="Montserrat" panose="00000500000000000000" pitchFamily="2" charset="0"/>
            </a:endParaRPr>
          </a:p>
        </p:txBody>
      </p:sp>
      <p:sp>
        <p:nvSpPr>
          <p:cNvPr id="17" name="CaixaDeTexto 16">
            <a:extLst>
              <a:ext uri="{FF2B5EF4-FFF2-40B4-BE49-F238E27FC236}">
                <a16:creationId xmlns:a16="http://schemas.microsoft.com/office/drawing/2014/main" id="{D8AE55BC-98B7-E3E4-2F58-B1FFA72CABDA}"/>
              </a:ext>
            </a:extLst>
          </p:cNvPr>
          <p:cNvSpPr txBox="1"/>
          <p:nvPr/>
        </p:nvSpPr>
        <p:spPr>
          <a:xfrm>
            <a:off x="398206" y="3890095"/>
            <a:ext cx="11080957" cy="564898"/>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endParaRPr lang="pt-BR">
              <a:latin typeface="Montserrat" panose="00000500000000000000" pitchFamily="2" charset="0"/>
            </a:endParaRPr>
          </a:p>
        </p:txBody>
      </p:sp>
      <p:cxnSp>
        <p:nvCxnSpPr>
          <p:cNvPr id="22" name="Conector: Curvo 21">
            <a:extLst>
              <a:ext uri="{FF2B5EF4-FFF2-40B4-BE49-F238E27FC236}">
                <a16:creationId xmlns:a16="http://schemas.microsoft.com/office/drawing/2014/main" id="{CE2F733A-093D-6E30-17DE-D8FF4C7CD6CB}"/>
              </a:ext>
            </a:extLst>
          </p:cNvPr>
          <p:cNvCxnSpPr>
            <a:cxnSpLocks/>
          </p:cNvCxnSpPr>
          <p:nvPr/>
        </p:nvCxnSpPr>
        <p:spPr>
          <a:xfrm flipV="1">
            <a:off x="6705600" y="2271739"/>
            <a:ext cx="1540842" cy="479086"/>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CaixaDeTexto 24">
            <a:extLst>
              <a:ext uri="{FF2B5EF4-FFF2-40B4-BE49-F238E27FC236}">
                <a16:creationId xmlns:a16="http://schemas.microsoft.com/office/drawing/2014/main" id="{004EB102-5EFC-476C-8D90-D0762BD90879}"/>
              </a:ext>
            </a:extLst>
          </p:cNvPr>
          <p:cNvSpPr txBox="1"/>
          <p:nvPr/>
        </p:nvSpPr>
        <p:spPr>
          <a:xfrm>
            <a:off x="8301204" y="1768763"/>
            <a:ext cx="2907572" cy="892104"/>
          </a:xfrm>
          <a:prstGeom prst="rect">
            <a:avLst/>
          </a:prstGeom>
          <a:noFill/>
        </p:spPr>
        <p:txBody>
          <a:bodyPr wrap="square">
            <a:spAutoFit/>
          </a:bodyPr>
          <a:lstStyle/>
          <a:p>
            <a:pPr algn="just">
              <a:lnSpc>
                <a:spcPct val="150000"/>
              </a:lnSpc>
            </a:pPr>
            <a:r>
              <a:rPr lang="pt-BR" sz="1200" b="1" err="1">
                <a:solidFill>
                  <a:srgbClr val="FF0000"/>
                </a:solidFill>
                <a:latin typeface="Montserrat" panose="00000500000000000000" pitchFamily="2" charset="0"/>
              </a:rPr>
              <a:t>hiperparâmetro</a:t>
            </a:r>
            <a:r>
              <a:rPr lang="pt-BR" sz="1200" b="1">
                <a:solidFill>
                  <a:srgbClr val="FF0000"/>
                </a:solidFill>
                <a:latin typeface="Montserrat" panose="00000500000000000000" pitchFamily="2" charset="0"/>
              </a:rPr>
              <a:t> que controla o quanto você deseja regularizar o modelo </a:t>
            </a:r>
          </a:p>
        </p:txBody>
      </p:sp>
      <p:sp>
        <p:nvSpPr>
          <p:cNvPr id="26" name="CaixaDeTexto 25">
            <a:extLst>
              <a:ext uri="{FF2B5EF4-FFF2-40B4-BE49-F238E27FC236}">
                <a16:creationId xmlns:a16="http://schemas.microsoft.com/office/drawing/2014/main" id="{CF522411-E148-0844-01C5-408B3B518710}"/>
              </a:ext>
            </a:extLst>
          </p:cNvPr>
          <p:cNvSpPr txBox="1"/>
          <p:nvPr/>
        </p:nvSpPr>
        <p:spPr>
          <a:xfrm>
            <a:off x="555519" y="4153951"/>
            <a:ext cx="11080957" cy="1672894"/>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pt-BR" dirty="0">
                <a:latin typeface="Montserrat" panose="00000500000000000000" pitchFamily="2" charset="0"/>
              </a:rPr>
              <a:t>Quando </a:t>
            </a:r>
            <a:r>
              <a:rPr lang="el-GR" altLang="pt-BR" b="1" dirty="0">
                <a:latin typeface="Times New Roman" panose="02020603050405020304" pitchFamily="18" charset="0"/>
                <a:cs typeface="Times New Roman" panose="02020603050405020304" pitchFamily="18" charset="0"/>
              </a:rPr>
              <a:t>α</a:t>
            </a:r>
            <a:r>
              <a:rPr lang="pt-BR" altLang="pt-BR" b="1" dirty="0">
                <a:latin typeface="Montserrat" panose="00000500000000000000" pitchFamily="2" charset="0"/>
                <a:cs typeface="Times New Roman" panose="02020603050405020304" pitchFamily="18" charset="0"/>
              </a:rPr>
              <a:t>=0</a:t>
            </a:r>
            <a:r>
              <a:rPr lang="pt-BR" dirty="0">
                <a:latin typeface="Montserrat" panose="00000500000000000000" pitchFamily="2" charset="0"/>
              </a:rPr>
              <a:t> a regressão de </a:t>
            </a:r>
            <a:r>
              <a:rPr lang="pt-BR" dirty="0" err="1">
                <a:latin typeface="Montserrat" panose="00000500000000000000" pitchFamily="2" charset="0"/>
              </a:rPr>
              <a:t>Rigde</a:t>
            </a:r>
            <a:r>
              <a:rPr lang="pt-BR" dirty="0">
                <a:latin typeface="Montserrat" panose="00000500000000000000" pitchFamily="2" charset="0"/>
              </a:rPr>
              <a:t> é somente a regressão linear.</a:t>
            </a:r>
          </a:p>
          <a:p>
            <a:pPr marL="285750" indent="-285750" algn="just">
              <a:lnSpc>
                <a:spcPct val="200000"/>
              </a:lnSpc>
              <a:buFont typeface="Wingdings" panose="05000000000000000000" pitchFamily="2" charset="2"/>
              <a:buChar char="§"/>
            </a:pPr>
            <a:r>
              <a:rPr lang="pt-BR" dirty="0" err="1">
                <a:latin typeface="Montserrat" panose="00000500000000000000" pitchFamily="2" charset="0"/>
              </a:rPr>
              <a:t>Quandro</a:t>
            </a:r>
            <a:r>
              <a:rPr lang="pt-BR" dirty="0">
                <a:latin typeface="Montserrat" panose="00000500000000000000" pitchFamily="2" charset="0"/>
              </a:rPr>
              <a:t> o </a:t>
            </a:r>
            <a:r>
              <a:rPr lang="el-GR" altLang="pt-BR" b="1" dirty="0">
                <a:latin typeface="Times New Roman" panose="02020603050405020304" pitchFamily="18" charset="0"/>
                <a:cs typeface="Times New Roman" panose="02020603050405020304" pitchFamily="18" charset="0"/>
              </a:rPr>
              <a:t>α</a:t>
            </a:r>
            <a:r>
              <a:rPr lang="pt-BR" altLang="pt-BR" dirty="0">
                <a:latin typeface="Times New Roman" panose="02020603050405020304" pitchFamily="18" charset="0"/>
                <a:cs typeface="Times New Roman" panose="02020603050405020304" pitchFamily="18" charset="0"/>
              </a:rPr>
              <a:t> </a:t>
            </a:r>
            <a:r>
              <a:rPr lang="pt-BR" dirty="0">
                <a:latin typeface="Montserrat" panose="00000500000000000000" pitchFamily="2" charset="0"/>
              </a:rPr>
              <a:t>for muito grande, todos os pesos acabarão muito próximo de zero e o resultado será uma linha achatada que passa pela média dos dados.  </a:t>
            </a:r>
          </a:p>
        </p:txBody>
      </p:sp>
    </p:spTree>
    <p:extLst>
      <p:ext uri="{BB962C8B-B14F-4D97-AF65-F5344CB8AC3E}">
        <p14:creationId xmlns:p14="http://schemas.microsoft.com/office/powerpoint/2010/main" val="3317422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110B8-552F-BC57-FCD2-B79C0AA24749}"/>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4.1. Regressão de Ridge</a:t>
            </a:r>
            <a:endParaRPr lang="pt-BR" dirty="0">
              <a:solidFill>
                <a:schemeClr val="bg1"/>
              </a:solidFill>
            </a:endParaRPr>
          </a:p>
        </p:txBody>
      </p:sp>
      <p:sp>
        <p:nvSpPr>
          <p:cNvPr id="3" name="CaixaDeTexto 2">
            <a:extLst>
              <a:ext uri="{FF2B5EF4-FFF2-40B4-BE49-F238E27FC236}">
                <a16:creationId xmlns:a16="http://schemas.microsoft.com/office/drawing/2014/main" id="{EC714BD4-28E6-D4A4-2864-89E4FD96F62C}"/>
              </a:ext>
            </a:extLst>
          </p:cNvPr>
          <p:cNvSpPr txBox="1"/>
          <p:nvPr/>
        </p:nvSpPr>
        <p:spPr>
          <a:xfrm>
            <a:off x="226137" y="1233140"/>
            <a:ext cx="11080957" cy="3888885"/>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pt-BR" dirty="0">
                <a:latin typeface="Montserrat" panose="00000500000000000000" pitchFamily="2" charset="0"/>
              </a:rPr>
              <a:t> É fundamental escalonar os dados (por exemplo, usando a </a:t>
            </a:r>
            <a:r>
              <a:rPr lang="pt-BR" b="1" dirty="0" err="1">
                <a:latin typeface="Montserrat" panose="00000500000000000000" pitchFamily="2" charset="0"/>
              </a:rPr>
              <a:t>StandarScaler</a:t>
            </a:r>
            <a:r>
              <a:rPr lang="pt-BR" dirty="0">
                <a:latin typeface="Montserrat" panose="00000500000000000000" pitchFamily="2" charset="0"/>
              </a:rPr>
              <a:t>) antes de executar a regressão de </a:t>
            </a:r>
            <a:r>
              <a:rPr lang="pt-BR" dirty="0" err="1">
                <a:latin typeface="Montserrat" panose="00000500000000000000" pitchFamily="2" charset="0"/>
              </a:rPr>
              <a:t>Rigde</a:t>
            </a:r>
            <a:r>
              <a:rPr lang="pt-BR" dirty="0">
                <a:latin typeface="Montserrat" panose="00000500000000000000" pitchFamily="2" charset="0"/>
              </a:rPr>
              <a:t>, pois ela é sensível ao escalonamento das características de entrada. </a:t>
            </a:r>
            <a:r>
              <a:rPr lang="pt-BR" b="1" dirty="0">
                <a:latin typeface="Montserrat" panose="00000500000000000000" pitchFamily="2" charset="0"/>
              </a:rPr>
              <a:t>Isso vale para a maioria dos modelos regularizados</a:t>
            </a:r>
            <a:r>
              <a:rPr lang="pt-BR" dirty="0">
                <a:latin typeface="Montserrat" panose="00000500000000000000" pitchFamily="2" charset="0"/>
              </a:rPr>
              <a:t>.</a:t>
            </a:r>
          </a:p>
          <a:p>
            <a:pPr algn="just">
              <a:lnSpc>
                <a:spcPct val="200000"/>
              </a:lnSpc>
            </a:pPr>
            <a:endParaRPr lang="pt-BR" dirty="0">
              <a:latin typeface="Montserrat" panose="00000500000000000000" pitchFamily="2" charset="0"/>
            </a:endParaRPr>
          </a:p>
          <a:p>
            <a:pPr marL="285750" indent="-285750" algn="just">
              <a:lnSpc>
                <a:spcPct val="200000"/>
              </a:lnSpc>
              <a:buFont typeface="Wingdings" panose="05000000000000000000" pitchFamily="2" charset="2"/>
              <a:buChar char="§"/>
            </a:pPr>
            <a:endParaRPr lang="pt-BR" dirty="0">
              <a:latin typeface="Montserrat" panose="00000500000000000000" pitchFamily="2" charset="0"/>
            </a:endParaRPr>
          </a:p>
          <a:p>
            <a:pPr marL="285750" indent="-285750" algn="just">
              <a:lnSpc>
                <a:spcPct val="200000"/>
              </a:lnSpc>
              <a:buFont typeface="Wingdings" panose="05000000000000000000" pitchFamily="2" charset="2"/>
              <a:buChar char="§"/>
            </a:pPr>
            <a:endParaRPr lang="pt-BR" b="1" dirty="0">
              <a:latin typeface="Montserrat" panose="00000500000000000000" pitchFamily="2" charset="0"/>
            </a:endParaRPr>
          </a:p>
          <a:p>
            <a:pPr algn="just">
              <a:lnSpc>
                <a:spcPct val="200000"/>
              </a:lnSpc>
            </a:pPr>
            <a:endParaRPr lang="pt-BR" b="1" dirty="0">
              <a:latin typeface="Montserrat" panose="00000500000000000000" pitchFamily="2" charset="0"/>
            </a:endParaRPr>
          </a:p>
        </p:txBody>
      </p:sp>
      <p:pic>
        <p:nvPicPr>
          <p:cNvPr id="4" name="Imagem 3" descr="Gráfico, Gráfico de linhas, Gráfico de dispersão&#10;&#10;O conteúdo gerado por IA pode estar incorreto.">
            <a:extLst>
              <a:ext uri="{FF2B5EF4-FFF2-40B4-BE49-F238E27FC236}">
                <a16:creationId xmlns:a16="http://schemas.microsoft.com/office/drawing/2014/main" id="{40BD5B6C-E9F0-D90B-EA84-0A1583F01233}"/>
              </a:ext>
            </a:extLst>
          </p:cNvPr>
          <p:cNvPicPr>
            <a:picLocks noChangeAspect="1"/>
          </p:cNvPicPr>
          <p:nvPr/>
        </p:nvPicPr>
        <p:blipFill>
          <a:blip r:embed="rId2"/>
          <a:stretch>
            <a:fillRect/>
          </a:stretch>
        </p:blipFill>
        <p:spPr>
          <a:xfrm>
            <a:off x="309714" y="2924288"/>
            <a:ext cx="5211095" cy="3256936"/>
          </a:xfrm>
          <a:prstGeom prst="rect">
            <a:avLst/>
          </a:prstGeom>
        </p:spPr>
      </p:pic>
      <p:sp>
        <p:nvSpPr>
          <p:cNvPr id="6" name="CaixaDeTexto 5">
            <a:extLst>
              <a:ext uri="{FF2B5EF4-FFF2-40B4-BE49-F238E27FC236}">
                <a16:creationId xmlns:a16="http://schemas.microsoft.com/office/drawing/2014/main" id="{3337D57D-0943-8F3E-748D-79D7BB6388E9}"/>
              </a:ext>
            </a:extLst>
          </p:cNvPr>
          <p:cNvSpPr txBox="1"/>
          <p:nvPr/>
        </p:nvSpPr>
        <p:spPr>
          <a:xfrm>
            <a:off x="5604386" y="1967433"/>
            <a:ext cx="6459795" cy="397031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dirty="0">
              <a:latin typeface="Montserrat" pitchFamily="2" charset="0"/>
            </a:endParaRPr>
          </a:p>
          <a:p>
            <a:pPr algn="just"/>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a:p>
            <a:pPr marL="285750" indent="-285750" algn="just">
              <a:buFont typeface="Wingdings" panose="05000000000000000000" pitchFamily="2" charset="2"/>
              <a:buChar char="§"/>
            </a:pPr>
            <a:r>
              <a:rPr lang="pt-BR" altLang="pt-BR" dirty="0">
                <a:latin typeface="Montserrat" pitchFamily="2" charset="0"/>
              </a:rPr>
              <a:t>A figura mostra diversos modelos de </a:t>
            </a:r>
            <a:r>
              <a:rPr lang="pt-BR" altLang="pt-BR" dirty="0" err="1">
                <a:latin typeface="Montserrat" pitchFamily="2" charset="0"/>
              </a:rPr>
              <a:t>Rigde</a:t>
            </a:r>
            <a:r>
              <a:rPr lang="pt-BR" altLang="pt-BR" dirty="0">
                <a:latin typeface="Montserrat" pitchFamily="2" charset="0"/>
              </a:rPr>
              <a:t> treinados em alguns dados lineares usando diferentes valores </a:t>
            </a:r>
            <a:r>
              <a:rPr lang="el-GR" altLang="pt-BR" b="1" dirty="0">
                <a:latin typeface="Times New Roman" panose="02020603050405020304" pitchFamily="18" charset="0"/>
                <a:cs typeface="Times New Roman" panose="02020603050405020304" pitchFamily="18" charset="0"/>
              </a:rPr>
              <a:t>α</a:t>
            </a:r>
            <a:r>
              <a:rPr lang="pt-BR" altLang="pt-BR" dirty="0">
                <a:latin typeface="Montserrat" pitchFamily="2" charset="0"/>
              </a:rPr>
              <a:t>. À esquerda, há modelos de </a:t>
            </a:r>
            <a:r>
              <a:rPr lang="pt-BR" altLang="pt-BR" dirty="0" err="1">
                <a:latin typeface="Montserrat" pitchFamily="2" charset="0"/>
              </a:rPr>
              <a:t>Rigde</a:t>
            </a:r>
            <a:r>
              <a:rPr lang="pt-BR" altLang="pt-BR" dirty="0">
                <a:latin typeface="Montserrat" pitchFamily="2" charset="0"/>
              </a:rPr>
              <a:t> simples, que resultam em predições lineares.  À direita, os dados são expandidos primeiro usando a </a:t>
            </a:r>
            <a:r>
              <a:rPr lang="pt-BR" altLang="pt-BR" b="1" dirty="0" err="1">
                <a:latin typeface="Montserrat" pitchFamily="2" charset="0"/>
              </a:rPr>
              <a:t>PolynomialFeatures</a:t>
            </a:r>
            <a:r>
              <a:rPr lang="pt-BR" altLang="pt-BR" b="1" dirty="0">
                <a:latin typeface="Montserrat" pitchFamily="2" charset="0"/>
              </a:rPr>
              <a:t> (</a:t>
            </a:r>
            <a:r>
              <a:rPr lang="pt-BR" altLang="pt-BR" b="1" dirty="0" err="1">
                <a:latin typeface="Montserrat" pitchFamily="2" charset="0"/>
              </a:rPr>
              <a:t>degree</a:t>
            </a:r>
            <a:r>
              <a:rPr lang="pt-BR" altLang="pt-BR" b="1" dirty="0">
                <a:latin typeface="Montserrat" pitchFamily="2" charset="0"/>
              </a:rPr>
              <a:t>=10)</a:t>
            </a:r>
            <a:r>
              <a:rPr lang="pt-BR" altLang="pt-BR" dirty="0">
                <a:latin typeface="Montserrat" pitchFamily="2" charset="0"/>
              </a:rPr>
              <a:t>, depois são escalonados usando a </a:t>
            </a:r>
            <a:r>
              <a:rPr lang="pt-BR" altLang="pt-BR" b="1" dirty="0" err="1">
                <a:latin typeface="Montserrat" pitchFamily="2" charset="0"/>
              </a:rPr>
              <a:t>StandardScaler</a:t>
            </a:r>
            <a:r>
              <a:rPr lang="pt-BR" altLang="pt-BR" dirty="0">
                <a:latin typeface="Montserrat" pitchFamily="2" charset="0"/>
              </a:rPr>
              <a:t> e, finalmente os modelos de </a:t>
            </a:r>
            <a:r>
              <a:rPr lang="pt-BR" altLang="pt-BR" dirty="0" err="1">
                <a:latin typeface="Montserrat" pitchFamily="2" charset="0"/>
              </a:rPr>
              <a:t>Rigde</a:t>
            </a:r>
            <a:r>
              <a:rPr lang="pt-BR" altLang="pt-BR" dirty="0">
                <a:latin typeface="Montserrat" pitchFamily="2" charset="0"/>
              </a:rPr>
              <a:t> são aplicado ás características restantes: Trata-se de uma regressão polinomial com regularização de </a:t>
            </a:r>
            <a:r>
              <a:rPr lang="pt-BR" altLang="pt-BR" dirty="0" err="1">
                <a:latin typeface="Montserrat" pitchFamily="2" charset="0"/>
              </a:rPr>
              <a:t>Rigde</a:t>
            </a:r>
            <a:r>
              <a:rPr lang="pt-BR" altLang="pt-BR" dirty="0">
                <a:latin typeface="Montserrat" pitchFamily="2" charset="0"/>
              </a:rPr>
              <a:t>.</a:t>
            </a:r>
          </a:p>
        </p:txBody>
      </p:sp>
    </p:spTree>
    <p:extLst>
      <p:ext uri="{BB962C8B-B14F-4D97-AF65-F5344CB8AC3E}">
        <p14:creationId xmlns:p14="http://schemas.microsoft.com/office/powerpoint/2010/main" val="208633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2FB19-A879-F4F0-F6D0-5BEC14F430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311DEB1-2F34-62D7-ACAE-8B520137CBF4}"/>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4.1 Regressão de Ridge</a:t>
            </a:r>
            <a:endParaRPr lang="pt-BR">
              <a:solidFill>
                <a:schemeClr val="bg1"/>
              </a:solidFill>
            </a:endParaRPr>
          </a:p>
        </p:txBody>
      </p:sp>
      <p:sp>
        <p:nvSpPr>
          <p:cNvPr id="8" name="Rectangle 3">
            <a:extLst>
              <a:ext uri="{FF2B5EF4-FFF2-40B4-BE49-F238E27FC236}">
                <a16:creationId xmlns:a16="http://schemas.microsoft.com/office/drawing/2014/main" id="{C3FA49FE-DF46-63C1-FDA9-CC423FA0349E}"/>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7C4EB7D1-E8C3-8FE4-DBEC-039A7889C580}"/>
              </a:ext>
            </a:extLst>
          </p:cNvPr>
          <p:cNvSpPr txBox="1"/>
          <p:nvPr/>
        </p:nvSpPr>
        <p:spPr>
          <a:xfrm>
            <a:off x="-94880" y="624510"/>
            <a:ext cx="11499574" cy="1338828"/>
          </a:xfrm>
          <a:prstGeom prst="rect">
            <a:avLst/>
          </a:prstGeom>
          <a:noFill/>
        </p:spPr>
        <p:txBody>
          <a:bodyPr wrap="square">
            <a:spAutoFit/>
          </a:bodyPr>
          <a:lstStyle/>
          <a:p>
            <a:pPr algn="just"/>
            <a:endParaRPr lang="pt-BR" altLang="pt-BR" dirty="0">
              <a:latin typeface="Montserrat" pitchFamily="2" charset="0"/>
            </a:endParaRPr>
          </a:p>
          <a:p>
            <a:pPr algn="just"/>
            <a:endParaRPr lang="pt-BR" altLang="pt-BR" b="1" dirty="0">
              <a:latin typeface="Montserrat" pitchFamily="2" charset="0"/>
            </a:endParaRPr>
          </a:p>
          <a:p>
            <a:pPr algn="just">
              <a:lnSpc>
                <a:spcPct val="150000"/>
              </a:lnSpc>
            </a:pPr>
            <a:endParaRPr lang="pt-BR" altLang="pt-BR" b="1" dirty="0">
              <a:latin typeface="Montserrat" pitchFamily="2" charset="0"/>
            </a:endParaRPr>
          </a:p>
          <a:p>
            <a:pPr algn="just"/>
            <a:endParaRPr lang="pt-BR" altLang="pt-BR" b="1" dirty="0">
              <a:latin typeface="Montserrat" pitchFamily="2" charset="0"/>
            </a:endParaRPr>
          </a:p>
        </p:txBody>
      </p:sp>
      <p:sp>
        <p:nvSpPr>
          <p:cNvPr id="15" name="CaixaDeTexto 14">
            <a:extLst>
              <a:ext uri="{FF2B5EF4-FFF2-40B4-BE49-F238E27FC236}">
                <a16:creationId xmlns:a16="http://schemas.microsoft.com/office/drawing/2014/main" id="{02272601-38E6-2E94-0C35-6072A0045B99}"/>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499D63BE-26BA-4F99-8B6A-CE504A6E52B1}"/>
              </a:ext>
            </a:extLst>
          </p:cNvPr>
          <p:cNvSpPr txBox="1"/>
          <p:nvPr/>
        </p:nvSpPr>
        <p:spPr>
          <a:xfrm>
            <a:off x="444044" y="1175746"/>
            <a:ext cx="11303912" cy="2031325"/>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dirty="0">
              <a:latin typeface="Montserrat" pitchFamily="2" charset="0"/>
            </a:endParaRPr>
          </a:p>
          <a:p>
            <a:pPr algn="just"/>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a:p>
            <a:pPr marL="285750" indent="-285750" algn="just">
              <a:buFont typeface="Wingdings" panose="05000000000000000000" pitchFamily="2" charset="2"/>
              <a:buChar char="§"/>
            </a:pPr>
            <a:r>
              <a:rPr lang="pt-BR" altLang="pt-BR" dirty="0">
                <a:latin typeface="Montserrat" pitchFamily="2" charset="0"/>
              </a:rPr>
              <a:t>Assim como na regressão linear, podemos fazer a regressão de </a:t>
            </a:r>
            <a:r>
              <a:rPr lang="pt-BR" altLang="pt-BR" dirty="0" err="1">
                <a:latin typeface="Montserrat" pitchFamily="2" charset="0"/>
              </a:rPr>
              <a:t>Rigde</a:t>
            </a:r>
            <a:r>
              <a:rPr lang="pt-BR" altLang="pt-BR" dirty="0">
                <a:latin typeface="Montserrat" pitchFamily="2" charset="0"/>
              </a:rPr>
              <a:t> por meio de uma equação de forma fechada ou pelo gradiente descendente. Os prós e contras são os mesmos.</a:t>
            </a:r>
          </a:p>
          <a:p>
            <a:pPr marL="285750" indent="-285750" algn="just">
              <a:buFont typeface="Wingdings" panose="05000000000000000000" pitchFamily="2" charset="2"/>
              <a:buChar char="§"/>
            </a:pPr>
            <a:endParaRPr lang="pt-BR" altLang="pt-BR" dirty="0">
              <a:latin typeface="Montserrat" pitchFamily="2" charset="0"/>
            </a:endParaRPr>
          </a:p>
        </p:txBody>
      </p:sp>
      <p:pic>
        <p:nvPicPr>
          <p:cNvPr id="11" name="Imagem 10">
            <a:extLst>
              <a:ext uri="{FF2B5EF4-FFF2-40B4-BE49-F238E27FC236}">
                <a16:creationId xmlns:a16="http://schemas.microsoft.com/office/drawing/2014/main" id="{B171B597-6E62-7CC6-E8F1-48EA24994CD8}"/>
              </a:ext>
            </a:extLst>
          </p:cNvPr>
          <p:cNvPicPr>
            <a:picLocks noChangeAspect="1"/>
          </p:cNvPicPr>
          <p:nvPr/>
        </p:nvPicPr>
        <p:blipFill>
          <a:blip r:embed="rId3"/>
          <a:stretch>
            <a:fillRect/>
          </a:stretch>
        </p:blipFill>
        <p:spPr>
          <a:xfrm>
            <a:off x="4407311" y="3319451"/>
            <a:ext cx="3062748" cy="590551"/>
          </a:xfrm>
          <a:prstGeom prst="rect">
            <a:avLst/>
          </a:prstGeom>
        </p:spPr>
      </p:pic>
      <p:sp>
        <p:nvSpPr>
          <p:cNvPr id="13" name="CaixaDeTexto 12">
            <a:extLst>
              <a:ext uri="{FF2B5EF4-FFF2-40B4-BE49-F238E27FC236}">
                <a16:creationId xmlns:a16="http://schemas.microsoft.com/office/drawing/2014/main" id="{2E1AE7DE-F4E5-AA1C-2620-B70CEA7DBB72}"/>
              </a:ext>
            </a:extLst>
          </p:cNvPr>
          <p:cNvSpPr txBox="1"/>
          <p:nvPr/>
        </p:nvSpPr>
        <p:spPr>
          <a:xfrm>
            <a:off x="444044" y="2972772"/>
            <a:ext cx="11528462" cy="1754326"/>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marL="285750" indent="-285750" algn="just">
              <a:buFont typeface="Wingdings" panose="05000000000000000000" pitchFamily="2" charset="2"/>
              <a:buChar char="§"/>
            </a:pPr>
            <a:r>
              <a:rPr lang="pt-BR" altLang="pt-BR">
                <a:latin typeface="Montserrat" pitchFamily="2" charset="0"/>
              </a:rPr>
              <a:t>A seguir vamos mostrar como executar a regressão de Ridge com </a:t>
            </a:r>
            <a:r>
              <a:rPr lang="pt-BR" altLang="pt-BR" err="1">
                <a:latin typeface="Montserrat" pitchFamily="2" charset="0"/>
              </a:rPr>
              <a:t>Scikit-Learn</a:t>
            </a:r>
            <a:r>
              <a:rPr lang="pt-BR" altLang="pt-BR">
                <a:latin typeface="Montserrat" pitchFamily="2" charset="0"/>
              </a:rPr>
              <a:t> usando uma solução de forma fechada.</a:t>
            </a:r>
          </a:p>
        </p:txBody>
      </p:sp>
    </p:spTree>
    <p:extLst>
      <p:ext uri="{BB962C8B-B14F-4D97-AF65-F5344CB8AC3E}">
        <p14:creationId xmlns:p14="http://schemas.microsoft.com/office/powerpoint/2010/main" val="242430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B505E-18E8-E13C-4DE3-C559ADCDAE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8D53A3-3FDD-DA82-EEA0-CE3FB40BA99B}"/>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4.1. Regressão de Ridge</a:t>
            </a:r>
            <a:endParaRPr lang="pt-BR" dirty="0">
              <a:solidFill>
                <a:schemeClr val="bg1"/>
              </a:solidFill>
            </a:endParaRPr>
          </a:p>
        </p:txBody>
      </p:sp>
      <p:sp>
        <p:nvSpPr>
          <p:cNvPr id="8" name="Rectangle 3">
            <a:extLst>
              <a:ext uri="{FF2B5EF4-FFF2-40B4-BE49-F238E27FC236}">
                <a16:creationId xmlns:a16="http://schemas.microsoft.com/office/drawing/2014/main" id="{9122AEC8-A911-103F-2271-5B0F6735E076}"/>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AD67B1C2-A1D1-C13C-9E62-A5CB93011BC7}"/>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F38A3667-F3A5-7317-C155-6FF47EECB353}"/>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A62F083A-8D89-DB2E-8581-6CD9873156D1}"/>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pic>
        <p:nvPicPr>
          <p:cNvPr id="6" name="Imagem 5" descr="Texto&#10;&#10;O conteúdo gerado por IA pode estar incorreto.">
            <a:extLst>
              <a:ext uri="{FF2B5EF4-FFF2-40B4-BE49-F238E27FC236}">
                <a16:creationId xmlns:a16="http://schemas.microsoft.com/office/drawing/2014/main" id="{D7E4649D-A8B4-5A82-B161-4BB5A8830CB5}"/>
              </a:ext>
            </a:extLst>
          </p:cNvPr>
          <p:cNvPicPr>
            <a:picLocks noChangeAspect="1"/>
          </p:cNvPicPr>
          <p:nvPr/>
        </p:nvPicPr>
        <p:blipFill>
          <a:blip r:embed="rId3"/>
          <a:stretch>
            <a:fillRect/>
          </a:stretch>
        </p:blipFill>
        <p:spPr>
          <a:xfrm>
            <a:off x="550608" y="1743392"/>
            <a:ext cx="5220927" cy="1733792"/>
          </a:xfrm>
          <a:prstGeom prst="rect">
            <a:avLst/>
          </a:prstGeom>
        </p:spPr>
      </p:pic>
      <p:pic>
        <p:nvPicPr>
          <p:cNvPr id="9" name="Imagem 8" descr="Texto&#10;&#10;O conteúdo gerado por IA pode estar incorreto.">
            <a:extLst>
              <a:ext uri="{FF2B5EF4-FFF2-40B4-BE49-F238E27FC236}">
                <a16:creationId xmlns:a16="http://schemas.microsoft.com/office/drawing/2014/main" id="{EC56DD38-8649-6BC1-7838-932F9D7CFE60}"/>
              </a:ext>
            </a:extLst>
          </p:cNvPr>
          <p:cNvPicPr>
            <a:picLocks noChangeAspect="1"/>
          </p:cNvPicPr>
          <p:nvPr/>
        </p:nvPicPr>
        <p:blipFill>
          <a:blip r:embed="rId4"/>
          <a:stretch>
            <a:fillRect/>
          </a:stretch>
        </p:blipFill>
        <p:spPr>
          <a:xfrm>
            <a:off x="742199" y="3964260"/>
            <a:ext cx="4911349" cy="1609950"/>
          </a:xfrm>
          <a:prstGeom prst="rect">
            <a:avLst/>
          </a:prstGeom>
        </p:spPr>
      </p:pic>
      <p:sp>
        <p:nvSpPr>
          <p:cNvPr id="17" name="CaixaDeTexto 16">
            <a:extLst>
              <a:ext uri="{FF2B5EF4-FFF2-40B4-BE49-F238E27FC236}">
                <a16:creationId xmlns:a16="http://schemas.microsoft.com/office/drawing/2014/main" id="{176FC882-C7E5-D945-A243-9948C0849D23}"/>
              </a:ext>
            </a:extLst>
          </p:cNvPr>
          <p:cNvSpPr txBox="1"/>
          <p:nvPr/>
        </p:nvSpPr>
        <p:spPr>
          <a:xfrm>
            <a:off x="5837165" y="1582414"/>
            <a:ext cx="5954182"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O </a:t>
            </a:r>
            <a:r>
              <a:rPr lang="pt-BR" altLang="pt-BR" dirty="0" err="1">
                <a:latin typeface="Montserrat" pitchFamily="2" charset="0"/>
              </a:rPr>
              <a:t>hiperparâmetro</a:t>
            </a:r>
            <a:r>
              <a:rPr lang="pt-BR" altLang="pt-BR" dirty="0">
                <a:latin typeface="Montserrat" pitchFamily="2" charset="0"/>
              </a:rPr>
              <a:t> </a:t>
            </a:r>
            <a:r>
              <a:rPr lang="pt-BR" altLang="pt-BR" b="1" dirty="0" err="1">
                <a:latin typeface="Montserrat" pitchFamily="2" charset="0"/>
              </a:rPr>
              <a:t>penalty</a:t>
            </a:r>
            <a:r>
              <a:rPr lang="pt-BR" altLang="pt-BR" b="1" dirty="0">
                <a:latin typeface="Montserrat" pitchFamily="2" charset="0"/>
              </a:rPr>
              <a:t> </a:t>
            </a:r>
            <a:r>
              <a:rPr lang="pt-BR" altLang="pt-BR" dirty="0">
                <a:latin typeface="Montserrat" pitchFamily="2" charset="0"/>
              </a:rPr>
              <a:t>define o tipo de termo de regularização a ser usado. A especificação de “</a:t>
            </a:r>
            <a:r>
              <a:rPr lang="pt-BR" altLang="pt-BR" b="1" dirty="0">
                <a:latin typeface="Montserrat" pitchFamily="2" charset="0"/>
              </a:rPr>
              <a:t>12</a:t>
            </a:r>
            <a:r>
              <a:rPr lang="pt-BR" altLang="pt-BR" dirty="0">
                <a:latin typeface="Montserrat" pitchFamily="2" charset="0"/>
              </a:rPr>
              <a:t>”  indica que você quer que o SGD acrescente um termo de regularização à função de custo igual a metade do quadrado da </a:t>
            </a:r>
            <a:r>
              <a:rPr lang="pt-BR" dirty="0"/>
              <a:t>𝓁₂</a:t>
            </a:r>
            <a:r>
              <a:rPr lang="pt-BR" altLang="pt-BR" dirty="0">
                <a:latin typeface="Montserrat" pitchFamily="2" charset="0"/>
              </a:rPr>
              <a:t> do vetor de peso: isso é justamente a regressão de </a:t>
            </a:r>
            <a:r>
              <a:rPr lang="pt-BR" altLang="pt-BR" dirty="0" err="1">
                <a:latin typeface="Montserrat" pitchFamily="2" charset="0"/>
              </a:rPr>
              <a:t>Rigde</a:t>
            </a:r>
            <a:r>
              <a:rPr lang="pt-BR" altLang="pt-BR" dirty="0">
                <a:latin typeface="Montserrat" pitchFamily="2" charset="0"/>
              </a:rPr>
              <a:t>.</a:t>
            </a:r>
            <a:endParaRPr lang="pt-BR" altLang="pt-BR" b="1" dirty="0">
              <a:latin typeface="Montserrat" pitchFamily="2" charset="0"/>
            </a:endParaRPr>
          </a:p>
        </p:txBody>
      </p:sp>
    </p:spTree>
    <p:extLst>
      <p:ext uri="{BB962C8B-B14F-4D97-AF65-F5344CB8AC3E}">
        <p14:creationId xmlns:p14="http://schemas.microsoft.com/office/powerpoint/2010/main" val="2789399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7C0DF-CFC4-FB05-F058-8A92BB979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4E2F0C6-2518-1B6E-D838-2B9016A3B12E}"/>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4.2. Regressão de Lasso</a:t>
            </a:r>
            <a:endParaRPr lang="pt-BR" dirty="0">
              <a:solidFill>
                <a:schemeClr val="bg1"/>
              </a:solidFill>
            </a:endParaRPr>
          </a:p>
        </p:txBody>
      </p:sp>
      <p:sp>
        <p:nvSpPr>
          <p:cNvPr id="8" name="Rectangle 3">
            <a:extLst>
              <a:ext uri="{FF2B5EF4-FFF2-40B4-BE49-F238E27FC236}">
                <a16:creationId xmlns:a16="http://schemas.microsoft.com/office/drawing/2014/main" id="{74CCC064-7C63-F81F-AFCF-2A15A7274F7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6CBC1120-DD1C-1522-2FAD-8C77BF3AF525}"/>
              </a:ext>
            </a:extLst>
          </p:cNvPr>
          <p:cNvSpPr txBox="1"/>
          <p:nvPr/>
        </p:nvSpPr>
        <p:spPr>
          <a:xfrm>
            <a:off x="357403" y="997639"/>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F4E3BB6A-F773-7848-8DE0-8AA97FF09BB4}"/>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5ED85450-EFCF-8D9D-0D08-AD5C5A806341}"/>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sp>
        <p:nvSpPr>
          <p:cNvPr id="3" name="CaixaDeTexto 2">
            <a:extLst>
              <a:ext uri="{FF2B5EF4-FFF2-40B4-BE49-F238E27FC236}">
                <a16:creationId xmlns:a16="http://schemas.microsoft.com/office/drawing/2014/main" id="{99B2E909-EBD7-B8AF-588E-4876FB1D8670}"/>
              </a:ext>
            </a:extLst>
          </p:cNvPr>
          <p:cNvSpPr txBox="1"/>
          <p:nvPr/>
        </p:nvSpPr>
        <p:spPr>
          <a:xfrm>
            <a:off x="608365" y="1296940"/>
            <a:ext cx="10975270"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O método de regressão Lasso é uma outra versão regularizada da regressão linear: assim com a regressão </a:t>
            </a:r>
            <a:r>
              <a:rPr lang="pt-BR" altLang="pt-BR" dirty="0" err="1">
                <a:latin typeface="Montserrat" pitchFamily="2" charset="0"/>
              </a:rPr>
              <a:t>rigde</a:t>
            </a:r>
            <a:r>
              <a:rPr lang="pt-BR" altLang="pt-BR" dirty="0">
                <a:latin typeface="Montserrat" pitchFamily="2" charset="0"/>
              </a:rPr>
              <a:t>, ela adiciona um termo de regularização à função de custo, mas usa a norma </a:t>
            </a:r>
            <a:r>
              <a:rPr lang="pt-BR" dirty="0"/>
              <a:t>𝓁₁</a:t>
            </a:r>
            <a:r>
              <a:rPr lang="pt-BR" altLang="pt-BR" dirty="0">
                <a:latin typeface="Montserrat" pitchFamily="2" charset="0"/>
              </a:rPr>
              <a:t> do vetor de peso, em vez de metade do primeiro quadrado da norma </a:t>
            </a:r>
            <a:r>
              <a:rPr lang="pt-BR" dirty="0"/>
              <a:t>𝓁₂</a:t>
            </a:r>
            <a:r>
              <a:rPr lang="pt-BR" altLang="pt-BR" dirty="0">
                <a:latin typeface="Montserrat" pitchFamily="2" charset="0"/>
              </a:rPr>
              <a:t>.</a:t>
            </a:r>
          </a:p>
        </p:txBody>
      </p:sp>
      <p:pic>
        <p:nvPicPr>
          <p:cNvPr id="7" name="Imagem 6">
            <a:extLst>
              <a:ext uri="{FF2B5EF4-FFF2-40B4-BE49-F238E27FC236}">
                <a16:creationId xmlns:a16="http://schemas.microsoft.com/office/drawing/2014/main" id="{29DF44AB-6A2F-15FB-C8F3-AC89DFBE0EF9}"/>
              </a:ext>
            </a:extLst>
          </p:cNvPr>
          <p:cNvPicPr>
            <a:picLocks noChangeAspect="1"/>
          </p:cNvPicPr>
          <p:nvPr/>
        </p:nvPicPr>
        <p:blipFill>
          <a:blip r:embed="rId3"/>
          <a:stretch>
            <a:fillRect/>
          </a:stretch>
        </p:blipFill>
        <p:spPr>
          <a:xfrm>
            <a:off x="3828180" y="2777394"/>
            <a:ext cx="4535639" cy="387546"/>
          </a:xfrm>
          <a:prstGeom prst="rect">
            <a:avLst/>
          </a:prstGeom>
        </p:spPr>
      </p:pic>
      <p:pic>
        <p:nvPicPr>
          <p:cNvPr id="16" name="Imagem 15" descr="Gráfico, Gráfico de dispersão&#10;&#10;O conteúdo gerado por IA pode estar incorreto.">
            <a:extLst>
              <a:ext uri="{FF2B5EF4-FFF2-40B4-BE49-F238E27FC236}">
                <a16:creationId xmlns:a16="http://schemas.microsoft.com/office/drawing/2014/main" id="{F4088DBC-F525-2B53-AB76-C4978286FF9C}"/>
              </a:ext>
            </a:extLst>
          </p:cNvPr>
          <p:cNvPicPr>
            <a:picLocks noChangeAspect="1"/>
          </p:cNvPicPr>
          <p:nvPr/>
        </p:nvPicPr>
        <p:blipFill>
          <a:blip r:embed="rId4"/>
          <a:stretch>
            <a:fillRect/>
          </a:stretch>
        </p:blipFill>
        <p:spPr>
          <a:xfrm>
            <a:off x="1687824" y="3408815"/>
            <a:ext cx="8606549" cy="3276046"/>
          </a:xfrm>
          <a:prstGeom prst="rect">
            <a:avLst/>
          </a:prstGeom>
        </p:spPr>
      </p:pic>
    </p:spTree>
    <p:extLst>
      <p:ext uri="{BB962C8B-B14F-4D97-AF65-F5344CB8AC3E}">
        <p14:creationId xmlns:p14="http://schemas.microsoft.com/office/powerpoint/2010/main" val="331996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C355-E13B-44AC-B991-9E8063F0B7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C07AEB4-E533-F804-0260-48CED3F3263B}"/>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4.2. Regressão de Lasso</a:t>
            </a:r>
            <a:endParaRPr lang="pt-BR" dirty="0">
              <a:solidFill>
                <a:schemeClr val="bg1"/>
              </a:solidFill>
            </a:endParaRPr>
          </a:p>
        </p:txBody>
      </p:sp>
      <p:sp>
        <p:nvSpPr>
          <p:cNvPr id="8" name="Rectangle 3">
            <a:extLst>
              <a:ext uri="{FF2B5EF4-FFF2-40B4-BE49-F238E27FC236}">
                <a16:creationId xmlns:a16="http://schemas.microsoft.com/office/drawing/2014/main" id="{5A770B21-E803-3EF2-10DE-495079339118}"/>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53FB211B-71B6-6FA7-0F1D-DF8F1009E3C7}"/>
              </a:ext>
            </a:extLst>
          </p:cNvPr>
          <p:cNvSpPr txBox="1"/>
          <p:nvPr/>
        </p:nvSpPr>
        <p:spPr>
          <a:xfrm>
            <a:off x="357403" y="997639"/>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8F5D493B-9324-7439-35F8-B32C46A9C9BB}"/>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BA7AE385-A62C-3F3D-E577-BA3F8EFDE872}"/>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sp>
        <p:nvSpPr>
          <p:cNvPr id="3" name="CaixaDeTexto 2">
            <a:extLst>
              <a:ext uri="{FF2B5EF4-FFF2-40B4-BE49-F238E27FC236}">
                <a16:creationId xmlns:a16="http://schemas.microsoft.com/office/drawing/2014/main" id="{A684055E-2546-1AE9-9417-605BD350CF5D}"/>
              </a:ext>
            </a:extLst>
          </p:cNvPr>
          <p:cNvSpPr txBox="1"/>
          <p:nvPr/>
        </p:nvSpPr>
        <p:spPr>
          <a:xfrm>
            <a:off x="608365" y="1296940"/>
            <a:ext cx="10975270"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Uma particularidade importante da regressão de lasso é que ela tende a suprimir os pesos das características menos importantes (ou seja, defini-los como zero). Por exemplo, a linha tracejada no gráfico à direita da figura abaixo (com  </a:t>
            </a:r>
            <a:r>
              <a:rPr lang="el-GR" altLang="pt-BR" b="1" dirty="0">
                <a:latin typeface="Times New Roman" panose="02020603050405020304" pitchFamily="18" charset="0"/>
                <a:cs typeface="Times New Roman" panose="02020603050405020304" pitchFamily="18" charset="0"/>
              </a:rPr>
              <a:t>α</a:t>
            </a:r>
            <a:r>
              <a:rPr lang="pt-BR" altLang="pt-BR" dirty="0">
                <a:latin typeface="Montserrat" pitchFamily="2" charset="0"/>
              </a:rPr>
              <a:t> igual a 10⁻⁷)  parece quadrática, quase linear: todos os pesos para as características polinomiais do alto grau são iguais a zero. Grosso modo, a regressão de lasso executa automaticamente a seleção de características e gera como saída um modelo esparso.</a:t>
            </a:r>
          </a:p>
          <a:p>
            <a:pPr marL="285750" indent="-285750" algn="just">
              <a:lnSpc>
                <a:spcPct val="150000"/>
              </a:lnSpc>
              <a:buFont typeface="Wingdings" panose="05000000000000000000" pitchFamily="2" charset="2"/>
              <a:buChar char="§"/>
            </a:pPr>
            <a:endParaRPr lang="pt-BR" altLang="pt-BR" dirty="0">
              <a:latin typeface="Montserrat" pitchFamily="2" charset="0"/>
            </a:endParaRPr>
          </a:p>
        </p:txBody>
      </p:sp>
      <p:pic>
        <p:nvPicPr>
          <p:cNvPr id="4" name="Imagem 3" descr="Gráfico, Gráfico de dispersão&#10;&#10;O conteúdo gerado por IA pode estar incorreto.">
            <a:extLst>
              <a:ext uri="{FF2B5EF4-FFF2-40B4-BE49-F238E27FC236}">
                <a16:creationId xmlns:a16="http://schemas.microsoft.com/office/drawing/2014/main" id="{C46F1BFC-06DF-6B7B-368A-A0C015D3B202}"/>
              </a:ext>
            </a:extLst>
          </p:cNvPr>
          <p:cNvPicPr>
            <a:picLocks noChangeAspect="1"/>
          </p:cNvPicPr>
          <p:nvPr/>
        </p:nvPicPr>
        <p:blipFill>
          <a:blip r:embed="rId3"/>
          <a:stretch>
            <a:fillRect/>
          </a:stretch>
        </p:blipFill>
        <p:spPr>
          <a:xfrm>
            <a:off x="2631440" y="4034523"/>
            <a:ext cx="7528560" cy="2344886"/>
          </a:xfrm>
          <a:prstGeom prst="rect">
            <a:avLst/>
          </a:prstGeom>
        </p:spPr>
      </p:pic>
    </p:spTree>
    <p:extLst>
      <p:ext uri="{BB962C8B-B14F-4D97-AF65-F5344CB8AC3E}">
        <p14:creationId xmlns:p14="http://schemas.microsoft.com/office/powerpoint/2010/main" val="2239084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6953-7C7B-1F67-3D7B-D696370A265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6AEAAC-C83E-1A52-63A6-135496E75365}"/>
              </a:ext>
            </a:extLst>
          </p:cNvPr>
          <p:cNvSpPr txBox="1">
            <a:spLocks/>
          </p:cNvSpPr>
          <p:nvPr/>
        </p:nvSpPr>
        <p:spPr>
          <a:xfrm>
            <a:off x="1300315" y="32053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4.2. Regressão de Lasso</a:t>
            </a:r>
            <a:endParaRPr lang="pt-BR" dirty="0">
              <a:solidFill>
                <a:schemeClr val="bg1"/>
              </a:solidFill>
            </a:endParaRPr>
          </a:p>
        </p:txBody>
      </p:sp>
      <p:sp>
        <p:nvSpPr>
          <p:cNvPr id="8" name="Rectangle 3">
            <a:extLst>
              <a:ext uri="{FF2B5EF4-FFF2-40B4-BE49-F238E27FC236}">
                <a16:creationId xmlns:a16="http://schemas.microsoft.com/office/drawing/2014/main" id="{25036171-945C-E415-2EE5-D51BBE738300}"/>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9D9EF2CD-D63A-D06F-8645-48C00D14F78E}"/>
              </a:ext>
            </a:extLst>
          </p:cNvPr>
          <p:cNvSpPr txBox="1"/>
          <p:nvPr/>
        </p:nvSpPr>
        <p:spPr>
          <a:xfrm>
            <a:off x="357403" y="91652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0B6FD3B0-C2EB-9B55-65DA-5439BB87F7AF}"/>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1F7CBD61-534E-8083-7943-F4ABD70E83E9}"/>
              </a:ext>
            </a:extLst>
          </p:cNvPr>
          <p:cNvSpPr txBox="1"/>
          <p:nvPr/>
        </p:nvSpPr>
        <p:spPr>
          <a:xfrm>
            <a:off x="71090" y="1392825"/>
            <a:ext cx="7835402" cy="5216813"/>
          </a:xfrm>
          <a:prstGeom prst="rect">
            <a:avLst/>
          </a:prstGeom>
          <a:noFill/>
        </p:spPr>
        <p:txBody>
          <a:bodyPr wrap="square">
            <a:spAutoFit/>
          </a:bodyPr>
          <a:lstStyle/>
          <a:p>
            <a:pPr marL="342900" indent="-342900" algn="just">
              <a:buFont typeface="+mj-lt"/>
              <a:buAutoNum type="arabicPeriod"/>
            </a:pPr>
            <a:endParaRPr lang="pt-BR" altLang="pt-BR" dirty="0">
              <a:latin typeface="Montserrat" panose="00000500000000000000" pitchFamily="2" charset="0"/>
            </a:endParaRPr>
          </a:p>
          <a:p>
            <a:pPr marL="342900" indent="-342900">
              <a:lnSpc>
                <a:spcPct val="150000"/>
              </a:lnSpc>
              <a:buFont typeface="+mj-lt"/>
              <a:buAutoNum type="arabicPeriod"/>
            </a:pPr>
            <a:r>
              <a:rPr lang="pt-BR" dirty="0">
                <a:latin typeface="Montserrat" panose="00000500000000000000" pitchFamily="2" charset="0"/>
              </a:rPr>
              <a:t>O código usa a </a:t>
            </a:r>
            <a:r>
              <a:rPr lang="pt-BR" b="1" dirty="0">
                <a:latin typeface="Montserrat" panose="00000500000000000000" pitchFamily="2" charset="0"/>
              </a:rPr>
              <a:t>regressão Lasso</a:t>
            </a:r>
            <a:r>
              <a:rPr lang="pt-BR" dirty="0">
                <a:latin typeface="Montserrat" panose="00000500000000000000" pitchFamily="2" charset="0"/>
              </a:rPr>
              <a:t>, que é uma regressão linear com regularização ℓ₁, responsável por gerar </a:t>
            </a:r>
            <a:r>
              <a:rPr lang="pt-BR" b="1" dirty="0">
                <a:latin typeface="Montserrat" panose="00000500000000000000" pitchFamily="2" charset="0"/>
              </a:rPr>
              <a:t>modelos esparsos</a:t>
            </a:r>
            <a:r>
              <a:rPr lang="pt-BR" dirty="0">
                <a:latin typeface="Montserrat" panose="00000500000000000000" pitchFamily="2" charset="0"/>
              </a:rPr>
              <a:t>.</a:t>
            </a:r>
          </a:p>
          <a:p>
            <a:pPr marL="342900" indent="-342900">
              <a:lnSpc>
                <a:spcPct val="150000"/>
              </a:lnSpc>
              <a:buFont typeface="+mj-lt"/>
              <a:buAutoNum type="arabicPeriod"/>
            </a:pPr>
            <a:r>
              <a:rPr lang="pt-BR" dirty="0">
                <a:latin typeface="Montserrat" panose="00000500000000000000" pitchFamily="2" charset="0"/>
              </a:rPr>
              <a:t>Primeiro, importa-se a classe Lasso.</a:t>
            </a:r>
          </a:p>
          <a:p>
            <a:pPr marL="342900" indent="-342900">
              <a:lnSpc>
                <a:spcPct val="150000"/>
              </a:lnSpc>
              <a:buFont typeface="+mj-lt"/>
              <a:buAutoNum type="arabicPeriod"/>
            </a:pPr>
            <a:r>
              <a:rPr lang="pt-BR" dirty="0">
                <a:latin typeface="Montserrat" panose="00000500000000000000" pitchFamily="2" charset="0"/>
              </a:rPr>
              <a:t>Em seguida, cria-se o modelo definindo </a:t>
            </a:r>
            <a:r>
              <a:rPr lang="pt-BR" b="1" dirty="0">
                <a:latin typeface="Montserrat" panose="00000500000000000000" pitchFamily="2" charset="0"/>
              </a:rPr>
              <a:t>α = 0.1</a:t>
            </a:r>
            <a:r>
              <a:rPr lang="pt-BR" dirty="0">
                <a:latin typeface="Montserrat" panose="00000500000000000000" pitchFamily="2" charset="0"/>
              </a:rPr>
              <a:t>, que controla a força da regularização. Quanto maior α, mais pesos são forçados a zero.</a:t>
            </a:r>
          </a:p>
          <a:p>
            <a:pPr marL="342900" indent="-342900">
              <a:lnSpc>
                <a:spcPct val="150000"/>
              </a:lnSpc>
              <a:buFont typeface="+mj-lt"/>
              <a:buAutoNum type="arabicPeriod"/>
            </a:pPr>
            <a:r>
              <a:rPr lang="pt-BR" dirty="0">
                <a:latin typeface="Montserrat" panose="00000500000000000000" pitchFamily="2" charset="0"/>
              </a:rPr>
              <a:t>O modelo é treinado com os dados 𝑋 e 𝑦 usando o método .</a:t>
            </a:r>
            <a:r>
              <a:rPr lang="pt-BR" dirty="0" err="1">
                <a:latin typeface="Montserrat" panose="00000500000000000000" pitchFamily="2" charset="0"/>
              </a:rPr>
              <a:t>fit</a:t>
            </a:r>
            <a:r>
              <a:rPr lang="pt-BR" dirty="0">
                <a:latin typeface="Montserrat" panose="00000500000000000000" pitchFamily="2" charset="0"/>
              </a:rPr>
              <a:t>().</a:t>
            </a:r>
          </a:p>
          <a:p>
            <a:pPr marL="342900" indent="-342900">
              <a:lnSpc>
                <a:spcPct val="150000"/>
              </a:lnSpc>
              <a:buFont typeface="+mj-lt"/>
              <a:buAutoNum type="arabicPeriod"/>
            </a:pPr>
            <a:r>
              <a:rPr lang="pt-BR" dirty="0">
                <a:latin typeface="Montserrat" panose="00000500000000000000" pitchFamily="2" charset="0"/>
              </a:rPr>
              <a:t>Por fim, .</a:t>
            </a:r>
            <a:r>
              <a:rPr lang="pt-BR" dirty="0" err="1">
                <a:latin typeface="Montserrat" panose="00000500000000000000" pitchFamily="2" charset="0"/>
              </a:rPr>
              <a:t>predict</a:t>
            </a:r>
            <a:r>
              <a:rPr lang="pt-BR" dirty="0">
                <a:latin typeface="Montserrat" panose="00000500000000000000" pitchFamily="2" charset="0"/>
              </a:rPr>
              <a:t>([[1.5]]) retorna a previsão para uma nova entrada 1.5, que neste caso é aproximadamente 1.5379.</a:t>
            </a:r>
          </a:p>
          <a:p>
            <a:pPr marL="342900" indent="-342900" algn="just">
              <a:buFont typeface="+mj-lt"/>
              <a:buAutoNum type="arabicPeriod"/>
            </a:pPr>
            <a:endParaRPr lang="pt-BR" altLang="pt-BR" dirty="0">
              <a:latin typeface="Montserrat" pitchFamily="2" charset="0"/>
            </a:endParaRPr>
          </a:p>
          <a:p>
            <a:pPr marL="342900" indent="-342900" algn="just">
              <a:buFont typeface="+mj-lt"/>
              <a:buAutoNum type="arabicPeriod"/>
            </a:pPr>
            <a:endParaRPr lang="pt-BR" altLang="pt-BR" dirty="0">
              <a:latin typeface="Montserrat" pitchFamily="2" charset="0"/>
            </a:endParaRPr>
          </a:p>
          <a:p>
            <a:pPr marL="342900" indent="-342900" algn="just">
              <a:buFont typeface="+mj-lt"/>
              <a:buAutoNum type="arabicPeriod"/>
            </a:pPr>
            <a:endParaRPr lang="pt-BR" altLang="pt-BR" dirty="0">
              <a:latin typeface="Montserrat" pitchFamily="2" charset="0"/>
            </a:endParaRPr>
          </a:p>
          <a:p>
            <a:pPr marL="342900" indent="-342900" algn="just">
              <a:buFont typeface="+mj-lt"/>
              <a:buAutoNum type="arabicPeriod"/>
            </a:pPr>
            <a:endParaRPr lang="pt-BR" altLang="pt-BR" dirty="0">
              <a:latin typeface="Montserrat" pitchFamily="2" charset="0"/>
            </a:endParaRPr>
          </a:p>
        </p:txBody>
      </p:sp>
      <p:pic>
        <p:nvPicPr>
          <p:cNvPr id="11" name="Imagem 10" descr="Texto&#10;&#10;O conteúdo gerado por IA pode estar incorreto.">
            <a:extLst>
              <a:ext uri="{FF2B5EF4-FFF2-40B4-BE49-F238E27FC236}">
                <a16:creationId xmlns:a16="http://schemas.microsoft.com/office/drawing/2014/main" id="{EAEEC433-18FB-C758-9B5D-1319011F99F8}"/>
              </a:ext>
            </a:extLst>
          </p:cNvPr>
          <p:cNvPicPr>
            <a:picLocks noChangeAspect="1"/>
          </p:cNvPicPr>
          <p:nvPr/>
        </p:nvPicPr>
        <p:blipFill>
          <a:blip r:embed="rId3"/>
          <a:stretch>
            <a:fillRect/>
          </a:stretch>
        </p:blipFill>
        <p:spPr>
          <a:xfrm>
            <a:off x="8062088" y="2692958"/>
            <a:ext cx="3794889" cy="1817116"/>
          </a:xfrm>
          <a:prstGeom prst="rect">
            <a:avLst/>
          </a:prstGeom>
        </p:spPr>
      </p:pic>
    </p:spTree>
    <p:extLst>
      <p:ext uri="{BB962C8B-B14F-4D97-AF65-F5344CB8AC3E}">
        <p14:creationId xmlns:p14="http://schemas.microsoft.com/office/powerpoint/2010/main" val="176001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55D-CC53-C935-CC18-11AE6161EFEB}"/>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B303FE8D-9318-5818-3141-E49562E01398}"/>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9F159816-FAF3-352E-CF29-E43CA8E25947}"/>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95467429-19DB-3317-76D6-A70BA2B11C34}"/>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79C4DA11-F0E8-BD8D-5CE6-655D1485097C}"/>
              </a:ext>
            </a:extLst>
          </p:cNvPr>
          <p:cNvSpPr txBox="1"/>
          <p:nvPr/>
        </p:nvSpPr>
        <p:spPr>
          <a:xfrm>
            <a:off x="2422176" y="2651337"/>
            <a:ext cx="2379407" cy="646331"/>
          </a:xfrm>
          <a:prstGeom prst="rect">
            <a:avLst/>
          </a:prstGeom>
        </p:spPr>
        <p:txBody>
          <a:bodyPr wrap="square" rtlCol="0">
            <a:spAutoFit/>
          </a:bodyPr>
          <a:lstStyle/>
          <a:p>
            <a:r>
              <a:rPr lang="pt-BR" sz="3600">
                <a:solidFill>
                  <a:schemeClr val="tx1">
                    <a:lumMod val="75000"/>
                    <a:lumOff val="25000"/>
                  </a:schemeClr>
                </a:solidFill>
                <a:latin typeface="Montserrat" pitchFamily="2" charset="0"/>
              </a:rPr>
              <a:t>   Aula 15</a:t>
            </a:r>
          </a:p>
        </p:txBody>
      </p:sp>
    </p:spTree>
    <p:extLst>
      <p:ext uri="{BB962C8B-B14F-4D97-AF65-F5344CB8AC3E}">
        <p14:creationId xmlns:p14="http://schemas.microsoft.com/office/powerpoint/2010/main" val="238782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827E-6CFE-B812-7DCA-0D071C7B1AF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B26A1E-0EB0-61D6-1A73-7A0DEA50FFD8}"/>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4.3. </a:t>
            </a:r>
            <a:r>
              <a:rPr lang="pt-BR" dirty="0" err="1"/>
              <a:t>Elastic</a:t>
            </a:r>
            <a:r>
              <a:rPr lang="pt-BR" dirty="0"/>
              <a:t> net</a:t>
            </a:r>
            <a:endParaRPr lang="pt-BR" dirty="0">
              <a:solidFill>
                <a:schemeClr val="bg1"/>
              </a:solidFill>
            </a:endParaRPr>
          </a:p>
        </p:txBody>
      </p:sp>
      <p:sp>
        <p:nvSpPr>
          <p:cNvPr id="8" name="Rectangle 3">
            <a:extLst>
              <a:ext uri="{FF2B5EF4-FFF2-40B4-BE49-F238E27FC236}">
                <a16:creationId xmlns:a16="http://schemas.microsoft.com/office/drawing/2014/main" id="{EC61A8FB-8552-C1D8-9EA9-D3335F0481C9}"/>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4D855F7D-DE44-B7E3-C0DF-3E3C38CDD6AE}"/>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B76ACB4C-951B-FC25-CE32-04421F0FDAB0}"/>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F54EE89C-5CC3-D687-2F08-57DF858FB432}"/>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sp>
        <p:nvSpPr>
          <p:cNvPr id="3" name="CaixaDeTexto 2">
            <a:extLst>
              <a:ext uri="{FF2B5EF4-FFF2-40B4-BE49-F238E27FC236}">
                <a16:creationId xmlns:a16="http://schemas.microsoft.com/office/drawing/2014/main" id="{5214B849-CB38-1444-3227-3C5808998E99}"/>
              </a:ext>
            </a:extLst>
          </p:cNvPr>
          <p:cNvSpPr txBox="1"/>
          <p:nvPr/>
        </p:nvSpPr>
        <p:spPr>
          <a:xfrm>
            <a:off x="451050" y="1288748"/>
            <a:ext cx="10975270"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A </a:t>
            </a:r>
            <a:r>
              <a:rPr lang="pt-BR" altLang="pt-BR" dirty="0" err="1">
                <a:latin typeface="Montserrat" pitchFamily="2" charset="0"/>
              </a:rPr>
              <a:t>Elastic</a:t>
            </a:r>
            <a:r>
              <a:rPr lang="pt-BR" altLang="pt-BR" dirty="0">
                <a:latin typeface="Montserrat" pitchFamily="2" charset="0"/>
              </a:rPr>
              <a:t> net é um meio-termo entre a regressão de </a:t>
            </a:r>
            <a:r>
              <a:rPr lang="pt-BR" altLang="pt-BR" dirty="0" err="1">
                <a:latin typeface="Montserrat" pitchFamily="2" charset="0"/>
              </a:rPr>
              <a:t>Rigde</a:t>
            </a:r>
            <a:r>
              <a:rPr lang="pt-BR" altLang="pt-BR" dirty="0">
                <a:latin typeface="Montserrat" pitchFamily="2" charset="0"/>
              </a:rPr>
              <a:t> e a regressão de lasso. O termo de regularização é uma simples combinação dos termos de regularização de </a:t>
            </a:r>
            <a:r>
              <a:rPr lang="pt-BR" altLang="pt-BR" dirty="0" err="1">
                <a:latin typeface="Montserrat" pitchFamily="2" charset="0"/>
              </a:rPr>
              <a:t>Rigde</a:t>
            </a:r>
            <a:r>
              <a:rPr lang="pt-BR" altLang="pt-BR" dirty="0">
                <a:latin typeface="Montserrat" pitchFamily="2" charset="0"/>
              </a:rPr>
              <a:t> e de Lasso, e podemos controlar a relação dessa combinação em </a:t>
            </a:r>
            <a:r>
              <a:rPr lang="pt-BR" altLang="pt-BR" b="1" dirty="0">
                <a:latin typeface="Montserrat" pitchFamily="2" charset="0"/>
              </a:rPr>
              <a:t>r</a:t>
            </a:r>
            <a:r>
              <a:rPr lang="pt-BR" altLang="pt-BR" dirty="0">
                <a:latin typeface="Montserrat" pitchFamily="2" charset="0"/>
              </a:rPr>
              <a:t>. Quando </a:t>
            </a:r>
            <a:r>
              <a:rPr lang="pt-BR" altLang="pt-BR" b="1" dirty="0">
                <a:latin typeface="Montserrat" pitchFamily="2" charset="0"/>
              </a:rPr>
              <a:t>r=0</a:t>
            </a:r>
            <a:r>
              <a:rPr lang="pt-BR" altLang="pt-BR" dirty="0">
                <a:latin typeface="Montserrat" pitchFamily="2" charset="0"/>
              </a:rPr>
              <a:t>, a </a:t>
            </a:r>
            <a:r>
              <a:rPr lang="pt-BR" altLang="pt-BR" dirty="0" err="1">
                <a:latin typeface="Montserrat" pitchFamily="2" charset="0"/>
              </a:rPr>
              <a:t>elastic</a:t>
            </a:r>
            <a:r>
              <a:rPr lang="pt-BR" altLang="pt-BR" dirty="0">
                <a:latin typeface="Montserrat" pitchFamily="2" charset="0"/>
              </a:rPr>
              <a:t> net é equivalente à regressão de </a:t>
            </a:r>
            <a:r>
              <a:rPr lang="pt-BR" altLang="pt-BR" dirty="0" err="1">
                <a:latin typeface="Montserrat" pitchFamily="2" charset="0"/>
              </a:rPr>
              <a:t>Rigde</a:t>
            </a:r>
            <a:r>
              <a:rPr lang="pt-BR" altLang="pt-BR" dirty="0">
                <a:latin typeface="Montserrat" pitchFamily="2" charset="0"/>
              </a:rPr>
              <a:t>, e quando </a:t>
            </a:r>
            <a:r>
              <a:rPr lang="pt-BR" altLang="pt-BR" b="1" dirty="0">
                <a:latin typeface="Montserrat" pitchFamily="2" charset="0"/>
              </a:rPr>
              <a:t>r=1</a:t>
            </a:r>
            <a:r>
              <a:rPr lang="pt-BR" altLang="pt-BR" dirty="0">
                <a:latin typeface="Montserrat" pitchFamily="2" charset="0"/>
              </a:rPr>
              <a:t> é equivalente a regressão de lasso.</a:t>
            </a:r>
          </a:p>
        </p:txBody>
      </p:sp>
      <p:pic>
        <p:nvPicPr>
          <p:cNvPr id="7" name="Imagem 6" descr="Uma imagem contendo Texto&#10;&#10;O conteúdo gerado por IA pode estar incorreto.">
            <a:extLst>
              <a:ext uri="{FF2B5EF4-FFF2-40B4-BE49-F238E27FC236}">
                <a16:creationId xmlns:a16="http://schemas.microsoft.com/office/drawing/2014/main" id="{1CDC5A91-244B-8B01-880D-F328FDA19BAC}"/>
              </a:ext>
            </a:extLst>
          </p:cNvPr>
          <p:cNvPicPr>
            <a:picLocks noChangeAspect="1"/>
          </p:cNvPicPr>
          <p:nvPr/>
        </p:nvPicPr>
        <p:blipFill>
          <a:blip r:embed="rId3"/>
          <a:stretch>
            <a:fillRect/>
          </a:stretch>
        </p:blipFill>
        <p:spPr>
          <a:xfrm>
            <a:off x="2390258" y="3072388"/>
            <a:ext cx="7411484" cy="672853"/>
          </a:xfrm>
          <a:prstGeom prst="rect">
            <a:avLst/>
          </a:prstGeom>
        </p:spPr>
      </p:pic>
      <p:sp>
        <p:nvSpPr>
          <p:cNvPr id="10" name="CaixaDeTexto 9">
            <a:extLst>
              <a:ext uri="{FF2B5EF4-FFF2-40B4-BE49-F238E27FC236}">
                <a16:creationId xmlns:a16="http://schemas.microsoft.com/office/drawing/2014/main" id="{609BDDA7-163C-BA8F-35EB-3C51AC3A3FA3}"/>
              </a:ext>
            </a:extLst>
          </p:cNvPr>
          <p:cNvSpPr txBox="1"/>
          <p:nvPr/>
        </p:nvSpPr>
        <p:spPr>
          <a:xfrm>
            <a:off x="619555" y="3745241"/>
            <a:ext cx="10975270"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Mas, quando utilizar uma simples regressão linear (por exemplo, sem qualquer regularização), de </a:t>
            </a:r>
            <a:r>
              <a:rPr lang="pt-BR" altLang="pt-BR" dirty="0" err="1">
                <a:latin typeface="Montserrat" pitchFamily="2" charset="0"/>
              </a:rPr>
              <a:t>Rigde</a:t>
            </a:r>
            <a:r>
              <a:rPr lang="pt-BR" altLang="pt-BR" dirty="0">
                <a:latin typeface="Montserrat" pitchFamily="2" charset="0"/>
              </a:rPr>
              <a:t>, de lasso ou uma regressão </a:t>
            </a:r>
            <a:r>
              <a:rPr lang="pt-BR" altLang="pt-BR" dirty="0" err="1">
                <a:latin typeface="Montserrat" pitchFamily="2" charset="0"/>
              </a:rPr>
              <a:t>elastic</a:t>
            </a:r>
            <a:r>
              <a:rPr lang="pt-BR" altLang="pt-BR" dirty="0">
                <a:latin typeface="Montserrat" pitchFamily="2" charset="0"/>
              </a:rPr>
              <a:t> net ?  Quase sempre é preferível ter pelo menos um pouco de regularização, então você deve evitar uma regressão linear simples. A regressão de </a:t>
            </a:r>
            <a:r>
              <a:rPr lang="pt-BR" altLang="pt-BR" dirty="0" err="1">
                <a:latin typeface="Montserrat" pitchFamily="2" charset="0"/>
              </a:rPr>
              <a:t>Rigde</a:t>
            </a:r>
            <a:r>
              <a:rPr lang="pt-BR" altLang="pt-BR" dirty="0">
                <a:latin typeface="Montserrat" pitchFamily="2" charset="0"/>
              </a:rPr>
              <a:t> é um bom padrão, mas, se suspeitar de que apenas algumas características são úteis, deve optar pela regressão de lasso ou pela </a:t>
            </a:r>
            <a:r>
              <a:rPr lang="pt-BR" altLang="pt-BR" dirty="0" err="1">
                <a:latin typeface="Montserrat" pitchFamily="2" charset="0"/>
              </a:rPr>
              <a:t>elastic</a:t>
            </a:r>
            <a:r>
              <a:rPr lang="pt-BR" altLang="pt-BR" dirty="0">
                <a:latin typeface="Montserrat" pitchFamily="2" charset="0"/>
              </a:rPr>
              <a:t> net, pois elas tendem a zero os pesos das características inúteis.</a:t>
            </a:r>
          </a:p>
        </p:txBody>
      </p:sp>
    </p:spTree>
    <p:extLst>
      <p:ext uri="{BB962C8B-B14F-4D97-AF65-F5344CB8AC3E}">
        <p14:creationId xmlns:p14="http://schemas.microsoft.com/office/powerpoint/2010/main" val="330388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B223-334D-61AB-9A8E-C7A611A0F0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B6BA38-907B-8500-F430-FD4EAC0DA460}"/>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4.3. </a:t>
            </a:r>
            <a:r>
              <a:rPr lang="pt-BR" dirty="0" err="1"/>
              <a:t>Elastic</a:t>
            </a:r>
            <a:r>
              <a:rPr lang="pt-BR" dirty="0"/>
              <a:t> net</a:t>
            </a:r>
            <a:endParaRPr lang="pt-BR" dirty="0">
              <a:solidFill>
                <a:schemeClr val="bg1"/>
              </a:solidFill>
            </a:endParaRPr>
          </a:p>
        </p:txBody>
      </p:sp>
      <p:sp>
        <p:nvSpPr>
          <p:cNvPr id="8" name="Rectangle 3">
            <a:extLst>
              <a:ext uri="{FF2B5EF4-FFF2-40B4-BE49-F238E27FC236}">
                <a16:creationId xmlns:a16="http://schemas.microsoft.com/office/drawing/2014/main" id="{2A907C87-1C52-B71B-89D9-5BE78B9FC27B}"/>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E7A8E8B2-3515-06DC-704B-431FED005F6C}"/>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25E95610-5AF4-8BCD-B473-F296966F7BD4}"/>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B6A26DBA-BC4A-A46E-C6CA-C28D219C8EF8}"/>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pic>
        <p:nvPicPr>
          <p:cNvPr id="6" name="Imagem 5" descr="Texto&#10;&#10;O conteúdo gerado por IA pode estar incorreto.">
            <a:extLst>
              <a:ext uri="{FF2B5EF4-FFF2-40B4-BE49-F238E27FC236}">
                <a16:creationId xmlns:a16="http://schemas.microsoft.com/office/drawing/2014/main" id="{1908AB6F-23D4-6A8C-BD85-366DEF785605}"/>
              </a:ext>
            </a:extLst>
          </p:cNvPr>
          <p:cNvPicPr>
            <a:picLocks noChangeAspect="1"/>
          </p:cNvPicPr>
          <p:nvPr/>
        </p:nvPicPr>
        <p:blipFill>
          <a:blip r:embed="rId3"/>
          <a:stretch>
            <a:fillRect/>
          </a:stretch>
        </p:blipFill>
        <p:spPr>
          <a:xfrm>
            <a:off x="395251" y="2727893"/>
            <a:ext cx="4975857" cy="1326932"/>
          </a:xfrm>
          <a:prstGeom prst="rect">
            <a:avLst/>
          </a:prstGeom>
        </p:spPr>
      </p:pic>
      <p:sp>
        <p:nvSpPr>
          <p:cNvPr id="9" name="CaixaDeTexto 8">
            <a:extLst>
              <a:ext uri="{FF2B5EF4-FFF2-40B4-BE49-F238E27FC236}">
                <a16:creationId xmlns:a16="http://schemas.microsoft.com/office/drawing/2014/main" id="{BB86D898-E4C3-2BC9-2B13-B6D90DEA5170}"/>
              </a:ext>
            </a:extLst>
          </p:cNvPr>
          <p:cNvSpPr txBox="1"/>
          <p:nvPr/>
        </p:nvSpPr>
        <p:spPr>
          <a:xfrm>
            <a:off x="5371109" y="1296940"/>
            <a:ext cx="6212526" cy="3369512"/>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dirty="0">
                <a:latin typeface="Montserrat"/>
              </a:rPr>
              <a:t>O código usa o </a:t>
            </a:r>
            <a:r>
              <a:rPr lang="pt-BR" b="1" err="1">
                <a:latin typeface="Montserrat"/>
              </a:rPr>
              <a:t>Elastic</a:t>
            </a:r>
            <a:r>
              <a:rPr lang="pt-BR" b="1" dirty="0">
                <a:latin typeface="Montserrat"/>
              </a:rPr>
              <a:t> Net</a:t>
            </a:r>
            <a:r>
              <a:rPr lang="pt-BR" dirty="0">
                <a:latin typeface="Montserrat"/>
              </a:rPr>
              <a:t>, um modelo de regressão linear com regularização que combina Lasso (ℓ₁) e Ridge (ℓ₂). Primeiro importa-se a classe, depois cria-se o modelo definindo a força da regularização (</a:t>
            </a:r>
            <a:r>
              <a:rPr lang="pt-BR" b="1" dirty="0">
                <a:latin typeface="Montserrat"/>
              </a:rPr>
              <a:t>α = 0.1</a:t>
            </a:r>
            <a:r>
              <a:rPr lang="pt-BR" dirty="0">
                <a:latin typeface="Montserrat"/>
              </a:rPr>
              <a:t>) e a proporção entre ℓ₁ e ℓ₂ (l1_ratio = 0.5). Em seguida, o modelo é treinado com os dados 𝑋 e 𝑦. Por fim, ao prever para a entrada 1.5, o resultado é aproximadamente 1.54</a:t>
            </a:r>
            <a:endParaRPr lang="pt-BR" altLang="pt-BR" dirty="0">
              <a:latin typeface="Montserrat"/>
            </a:endParaRPr>
          </a:p>
        </p:txBody>
      </p:sp>
    </p:spTree>
    <p:extLst>
      <p:ext uri="{BB962C8B-B14F-4D97-AF65-F5344CB8AC3E}">
        <p14:creationId xmlns:p14="http://schemas.microsoft.com/office/powerpoint/2010/main" val="336544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E0BD-18DE-E763-95D3-C153C76EC7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430DF61-4A38-043B-A17A-35E850A49DF0}"/>
              </a:ext>
            </a:extLst>
          </p:cNvPr>
          <p:cNvSpPr txBox="1">
            <a:spLocks/>
          </p:cNvSpPr>
          <p:nvPr/>
        </p:nvSpPr>
        <p:spPr>
          <a:xfrm>
            <a:off x="1300315" y="239700"/>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4.3. Early </a:t>
            </a:r>
            <a:r>
              <a:rPr lang="pt-BR" dirty="0" err="1"/>
              <a:t>stopping</a:t>
            </a:r>
            <a:endParaRPr lang="pt-BR" dirty="0">
              <a:solidFill>
                <a:schemeClr val="bg1"/>
              </a:solidFill>
            </a:endParaRPr>
          </a:p>
        </p:txBody>
      </p:sp>
      <p:sp>
        <p:nvSpPr>
          <p:cNvPr id="8" name="Rectangle 3">
            <a:extLst>
              <a:ext uri="{FF2B5EF4-FFF2-40B4-BE49-F238E27FC236}">
                <a16:creationId xmlns:a16="http://schemas.microsoft.com/office/drawing/2014/main" id="{069F2C91-B22E-684F-8742-F0D46D4170F3}"/>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91470A15-1E36-B141-929D-5235F9219A26}"/>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3ABE184E-297F-8E09-6D58-A0EF262D6499}"/>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56B8121F-269F-951D-9EBD-53BD9AAC4674}"/>
              </a:ext>
            </a:extLst>
          </p:cNvPr>
          <p:cNvSpPr txBox="1"/>
          <p:nvPr/>
        </p:nvSpPr>
        <p:spPr>
          <a:xfrm>
            <a:off x="1300315" y="994249"/>
            <a:ext cx="9633156"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Um jeito bem diferente de regularizar algoritmos de aprendizado iterativo, como o gradiente descendente, </a:t>
            </a:r>
            <a:r>
              <a:rPr lang="pt-BR" altLang="pt-BR" b="1" dirty="0">
                <a:latin typeface="Montserrat" pitchFamily="2" charset="0"/>
              </a:rPr>
              <a:t>é parar o treinamento assim que o erro de validação atingir o mínimo. Isso se chama </a:t>
            </a:r>
            <a:r>
              <a:rPr lang="pt-BR" altLang="pt-BR" b="1" dirty="0" err="1">
                <a:latin typeface="Montserrat" pitchFamily="2" charset="0"/>
              </a:rPr>
              <a:t>early</a:t>
            </a:r>
            <a:r>
              <a:rPr lang="pt-BR" altLang="pt-BR" b="1" dirty="0">
                <a:latin typeface="Montserrat" pitchFamily="2" charset="0"/>
              </a:rPr>
              <a:t> </a:t>
            </a:r>
            <a:r>
              <a:rPr lang="pt-BR" altLang="pt-BR" b="1" dirty="0" err="1">
                <a:latin typeface="Montserrat" pitchFamily="2" charset="0"/>
              </a:rPr>
              <a:t>stopping</a:t>
            </a:r>
            <a:r>
              <a:rPr lang="pt-BR" altLang="pt-BR" b="1" dirty="0">
                <a:latin typeface="Montserrat" pitchFamily="2" charset="0"/>
              </a:rPr>
              <a:t> .</a:t>
            </a:r>
          </a:p>
        </p:txBody>
      </p:sp>
      <p:pic>
        <p:nvPicPr>
          <p:cNvPr id="3" name="Imagem 2" descr="Gráfico, Gráfico de linhas&#10;&#10;O conteúdo gerado por IA pode estar incorreto.">
            <a:extLst>
              <a:ext uri="{FF2B5EF4-FFF2-40B4-BE49-F238E27FC236}">
                <a16:creationId xmlns:a16="http://schemas.microsoft.com/office/drawing/2014/main" id="{FCB59B26-B8D5-FD8C-45F6-C1655E3B9725}"/>
              </a:ext>
            </a:extLst>
          </p:cNvPr>
          <p:cNvPicPr>
            <a:picLocks noChangeAspect="1"/>
          </p:cNvPicPr>
          <p:nvPr/>
        </p:nvPicPr>
        <p:blipFill>
          <a:blip r:embed="rId3"/>
          <a:stretch>
            <a:fillRect/>
          </a:stretch>
        </p:blipFill>
        <p:spPr>
          <a:xfrm>
            <a:off x="0" y="2456043"/>
            <a:ext cx="4876075" cy="3043084"/>
          </a:xfrm>
          <a:prstGeom prst="rect">
            <a:avLst/>
          </a:prstGeom>
        </p:spPr>
      </p:pic>
      <p:sp>
        <p:nvSpPr>
          <p:cNvPr id="6" name="CaixaDeTexto 5">
            <a:extLst>
              <a:ext uri="{FF2B5EF4-FFF2-40B4-BE49-F238E27FC236}">
                <a16:creationId xmlns:a16="http://schemas.microsoft.com/office/drawing/2014/main" id="{56A92561-F48E-B693-0F9E-CE13F24D0C04}"/>
              </a:ext>
            </a:extLst>
          </p:cNvPr>
          <p:cNvSpPr txBox="1"/>
          <p:nvPr/>
        </p:nvSpPr>
        <p:spPr>
          <a:xfrm>
            <a:off x="4660491" y="2520445"/>
            <a:ext cx="6971434" cy="420050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A figura ao lado mostra um modelo sendo treinado com um gradiente descendente em batch. Á medida que as épocas passam pelo algoritmo que aprende, seu erro de predição (RMSE) no conjunto de treinamento diminui, junto com seu erro de predição no conjunto de validação.</a:t>
            </a:r>
          </a:p>
          <a:p>
            <a:pPr marL="285750" indent="-285750" algn="just">
              <a:lnSpc>
                <a:spcPct val="150000"/>
              </a:lnSpc>
              <a:buFont typeface="Wingdings" panose="05000000000000000000" pitchFamily="2" charset="2"/>
              <a:buChar char="§"/>
            </a:pPr>
            <a:r>
              <a:rPr lang="pt-BR" altLang="pt-BR" dirty="0">
                <a:latin typeface="Montserrat" pitchFamily="2" charset="0"/>
              </a:rPr>
              <a:t>Depois  de um tempo, o erro de validação para de diminuir e começa a voltar ao normal. Isso indica que o modelo começou a se </a:t>
            </a:r>
            <a:r>
              <a:rPr lang="pt-BR" altLang="pt-BR" dirty="0" err="1">
                <a:latin typeface="Montserrat" pitchFamily="2" charset="0"/>
              </a:rPr>
              <a:t>sobreajustar</a:t>
            </a:r>
            <a:r>
              <a:rPr lang="pt-BR" altLang="pt-BR" dirty="0">
                <a:latin typeface="Montserrat" pitchFamily="2" charset="0"/>
              </a:rPr>
              <a:t> aos dados de treinamento.</a:t>
            </a:r>
          </a:p>
        </p:txBody>
      </p:sp>
    </p:spTree>
    <p:extLst>
      <p:ext uri="{BB962C8B-B14F-4D97-AF65-F5344CB8AC3E}">
        <p14:creationId xmlns:p14="http://schemas.microsoft.com/office/powerpoint/2010/main" val="255985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8AFE-A753-64C5-4948-E293C44CAF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FE37D0-2820-1315-E632-2032688A0BF7}"/>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4.3 Early </a:t>
            </a:r>
            <a:r>
              <a:rPr lang="pt-BR" dirty="0" err="1"/>
              <a:t>stopping</a:t>
            </a:r>
            <a:endParaRPr lang="pt-BR" dirty="0">
              <a:solidFill>
                <a:schemeClr val="bg1"/>
              </a:solidFill>
            </a:endParaRPr>
          </a:p>
        </p:txBody>
      </p:sp>
      <p:sp>
        <p:nvSpPr>
          <p:cNvPr id="8" name="Rectangle 3">
            <a:extLst>
              <a:ext uri="{FF2B5EF4-FFF2-40B4-BE49-F238E27FC236}">
                <a16:creationId xmlns:a16="http://schemas.microsoft.com/office/drawing/2014/main" id="{A2353D14-CFA9-0C29-037B-94BF60B1BF6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F20E6AEC-0AF7-2222-8BC6-51B18180E440}"/>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E8600C18-B3A5-6BA5-6529-ACE08FD9BFD0}"/>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9E5E3DCE-1098-F234-DFB3-CFE8270B6D8C}"/>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pic>
        <p:nvPicPr>
          <p:cNvPr id="4" name="Imagem 3" descr="Gráfico, Gráfico de linhas&#10;&#10;O conteúdo gerado por IA pode estar incorreto.">
            <a:extLst>
              <a:ext uri="{FF2B5EF4-FFF2-40B4-BE49-F238E27FC236}">
                <a16:creationId xmlns:a16="http://schemas.microsoft.com/office/drawing/2014/main" id="{8A845211-1EE1-AB1C-189A-38F77A71C191}"/>
              </a:ext>
            </a:extLst>
          </p:cNvPr>
          <p:cNvPicPr>
            <a:picLocks noChangeAspect="1"/>
          </p:cNvPicPr>
          <p:nvPr/>
        </p:nvPicPr>
        <p:blipFill>
          <a:blip r:embed="rId3"/>
          <a:stretch>
            <a:fillRect/>
          </a:stretch>
        </p:blipFill>
        <p:spPr>
          <a:xfrm>
            <a:off x="156591" y="1366971"/>
            <a:ext cx="4656302" cy="4521401"/>
          </a:xfrm>
          <a:prstGeom prst="rect">
            <a:avLst/>
          </a:prstGeom>
        </p:spPr>
      </p:pic>
      <p:sp>
        <p:nvSpPr>
          <p:cNvPr id="6" name="CaixaDeTexto 5">
            <a:extLst>
              <a:ext uri="{FF2B5EF4-FFF2-40B4-BE49-F238E27FC236}">
                <a16:creationId xmlns:a16="http://schemas.microsoft.com/office/drawing/2014/main" id="{91DFB015-F8F5-7D25-C344-F6FA36DA2BE7}"/>
              </a:ext>
            </a:extLst>
          </p:cNvPr>
          <p:cNvSpPr txBox="1"/>
          <p:nvPr/>
        </p:nvSpPr>
        <p:spPr>
          <a:xfrm>
            <a:off x="4591665" y="2205566"/>
            <a:ext cx="6969410"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Com o </a:t>
            </a:r>
            <a:r>
              <a:rPr lang="pt-BR" altLang="pt-BR" b="1" dirty="0" err="1">
                <a:latin typeface="Montserrat" pitchFamily="2" charset="0"/>
              </a:rPr>
              <a:t>early</a:t>
            </a:r>
            <a:r>
              <a:rPr lang="pt-BR" altLang="pt-BR" b="1" dirty="0">
                <a:latin typeface="Montserrat" pitchFamily="2" charset="0"/>
              </a:rPr>
              <a:t> </a:t>
            </a:r>
            <a:r>
              <a:rPr lang="pt-BR" altLang="pt-BR" b="1" dirty="0" err="1">
                <a:latin typeface="Montserrat" pitchFamily="2" charset="0"/>
              </a:rPr>
              <a:t>stopping</a:t>
            </a:r>
            <a:r>
              <a:rPr lang="pt-BR" altLang="pt-BR" dirty="0">
                <a:latin typeface="Montserrat" pitchFamily="2" charset="0"/>
              </a:rPr>
              <a:t>, você interrompe o treinamento assim que o erro de validação atingir o mínimo.  É um técnica de regularização tão simples e eficiente que o Geoffrey </a:t>
            </a:r>
            <a:r>
              <a:rPr lang="pt-BR" altLang="pt-BR" dirty="0" err="1">
                <a:latin typeface="Montserrat" pitchFamily="2" charset="0"/>
              </a:rPr>
              <a:t>Hinton</a:t>
            </a:r>
            <a:r>
              <a:rPr lang="pt-BR" altLang="pt-BR" dirty="0">
                <a:latin typeface="Montserrat" pitchFamily="2" charset="0"/>
              </a:rPr>
              <a:t> a chamou de “ um senhor almoço grátis “.</a:t>
            </a:r>
          </a:p>
        </p:txBody>
      </p:sp>
    </p:spTree>
    <p:extLst>
      <p:ext uri="{BB962C8B-B14F-4D97-AF65-F5344CB8AC3E}">
        <p14:creationId xmlns:p14="http://schemas.microsoft.com/office/powerpoint/2010/main" val="1557034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9BF9-41FE-E495-3B08-836FC82015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6ABB7CD-3F34-6F83-917A-FFA0D548796E}"/>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4.3 Early </a:t>
            </a:r>
            <a:r>
              <a:rPr lang="pt-BR" dirty="0" err="1"/>
              <a:t>stopping</a:t>
            </a:r>
            <a:endParaRPr lang="pt-BR" dirty="0">
              <a:solidFill>
                <a:schemeClr val="bg1"/>
              </a:solidFill>
            </a:endParaRPr>
          </a:p>
        </p:txBody>
      </p:sp>
      <p:sp>
        <p:nvSpPr>
          <p:cNvPr id="8" name="Rectangle 3">
            <a:extLst>
              <a:ext uri="{FF2B5EF4-FFF2-40B4-BE49-F238E27FC236}">
                <a16:creationId xmlns:a16="http://schemas.microsoft.com/office/drawing/2014/main" id="{88F21197-E74B-62AA-D86C-502471FDA83D}"/>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5D645C7B-70B3-A175-A86D-90D53729E12E}"/>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EE11E3F0-3645-1563-8ACE-E5CEAD1CCC48}"/>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D713F530-995F-E50D-F482-6FAE25C5FF59}"/>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pic>
        <p:nvPicPr>
          <p:cNvPr id="4" name="Imagem 3" descr="Gráfico, Gráfico de linhas&#10;&#10;O conteúdo gerado por IA pode estar incorreto.">
            <a:extLst>
              <a:ext uri="{FF2B5EF4-FFF2-40B4-BE49-F238E27FC236}">
                <a16:creationId xmlns:a16="http://schemas.microsoft.com/office/drawing/2014/main" id="{40DAA1A7-5A8B-8E8A-EAEA-99E4984A7781}"/>
              </a:ext>
            </a:extLst>
          </p:cNvPr>
          <p:cNvPicPr>
            <a:picLocks noChangeAspect="1"/>
          </p:cNvPicPr>
          <p:nvPr/>
        </p:nvPicPr>
        <p:blipFill>
          <a:blip r:embed="rId3"/>
          <a:stretch>
            <a:fillRect/>
          </a:stretch>
        </p:blipFill>
        <p:spPr>
          <a:xfrm>
            <a:off x="491613" y="1536745"/>
            <a:ext cx="5604387" cy="4521401"/>
          </a:xfrm>
          <a:prstGeom prst="rect">
            <a:avLst/>
          </a:prstGeom>
        </p:spPr>
      </p:pic>
      <p:pic>
        <p:nvPicPr>
          <p:cNvPr id="10" name="Imagem 9" descr="Texto&#10;&#10;O conteúdo gerado por IA pode estar incorreto.">
            <a:extLst>
              <a:ext uri="{FF2B5EF4-FFF2-40B4-BE49-F238E27FC236}">
                <a16:creationId xmlns:a16="http://schemas.microsoft.com/office/drawing/2014/main" id="{F991AE80-A70F-1EEC-C3D4-16CF290AFE6C}"/>
              </a:ext>
            </a:extLst>
          </p:cNvPr>
          <p:cNvPicPr>
            <a:picLocks noChangeAspect="1"/>
          </p:cNvPicPr>
          <p:nvPr/>
        </p:nvPicPr>
        <p:blipFill>
          <a:blip r:embed="rId4"/>
          <a:stretch>
            <a:fillRect/>
          </a:stretch>
        </p:blipFill>
        <p:spPr>
          <a:xfrm>
            <a:off x="6096000" y="1595559"/>
            <a:ext cx="5738597" cy="4077269"/>
          </a:xfrm>
          <a:prstGeom prst="rect">
            <a:avLst/>
          </a:prstGeom>
        </p:spPr>
      </p:pic>
    </p:spTree>
    <p:extLst>
      <p:ext uri="{BB962C8B-B14F-4D97-AF65-F5344CB8AC3E}">
        <p14:creationId xmlns:p14="http://schemas.microsoft.com/office/powerpoint/2010/main" val="233294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934B1-4EF1-1B4E-D10E-1126CD11F5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04EADA-FEB9-4FE3-ECF8-9FBC29A16848}"/>
              </a:ext>
            </a:extLst>
          </p:cNvPr>
          <p:cNvSpPr txBox="1">
            <a:spLocks/>
          </p:cNvSpPr>
          <p:nvPr/>
        </p:nvSpPr>
        <p:spPr>
          <a:xfrm>
            <a:off x="1300315" y="478591"/>
            <a:ext cx="7597879"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    5. Regressão logística</a:t>
            </a:r>
          </a:p>
          <a:p>
            <a:pPr algn="ctr"/>
            <a:endParaRPr lang="pt-BR">
              <a:solidFill>
                <a:schemeClr val="bg1"/>
              </a:solidFill>
            </a:endParaRPr>
          </a:p>
        </p:txBody>
      </p:sp>
      <p:sp>
        <p:nvSpPr>
          <p:cNvPr id="8" name="Rectangle 3">
            <a:extLst>
              <a:ext uri="{FF2B5EF4-FFF2-40B4-BE49-F238E27FC236}">
                <a16:creationId xmlns:a16="http://schemas.microsoft.com/office/drawing/2014/main" id="{44850B1D-82CC-27D4-2789-E4E1F88584F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A5731784-7270-F0AF-52FD-1A48FE9830A0}"/>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FC61BF00-E74F-E234-6F27-2C07C35B2908}"/>
              </a:ext>
            </a:extLst>
          </p:cNvPr>
          <p:cNvSpPr txBox="1"/>
          <p:nvPr/>
        </p:nvSpPr>
        <p:spPr>
          <a:xfrm>
            <a:off x="1181271" y="1280144"/>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3C8DDB4A-4744-33A7-0850-EEB9FB523457}"/>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sp>
        <p:nvSpPr>
          <p:cNvPr id="3" name="CaixaDeTexto 2">
            <a:extLst>
              <a:ext uri="{FF2B5EF4-FFF2-40B4-BE49-F238E27FC236}">
                <a16:creationId xmlns:a16="http://schemas.microsoft.com/office/drawing/2014/main" id="{9D10EC11-70C0-C1EB-4CEE-83A95BE983CB}"/>
              </a:ext>
            </a:extLst>
          </p:cNvPr>
          <p:cNvSpPr txBox="1"/>
          <p:nvPr/>
        </p:nvSpPr>
        <p:spPr>
          <a:xfrm>
            <a:off x="372223" y="1462467"/>
            <a:ext cx="10638506" cy="461600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A regressão logística  é comumente usada para </a:t>
            </a:r>
            <a:r>
              <a:rPr lang="pt-BR" altLang="pt-BR" b="1" dirty="0">
                <a:latin typeface="Montserrat" pitchFamily="2" charset="0"/>
              </a:rPr>
              <a:t>estimar a probabilidade</a:t>
            </a:r>
            <a:r>
              <a:rPr lang="pt-BR" altLang="pt-BR" dirty="0">
                <a:latin typeface="Montserrat" pitchFamily="2" charset="0"/>
              </a:rPr>
              <a:t> de uma instância pertencer a uma classe específica (por exemplo, qual é a probabilidade de que este e-mail seja um spam?).  Caso a probabilidade estimada seja maior que 50% , o modelo prediz que a instância pertence a classe (denominada classe positiva, rotulada como “1”); senão, prevê que não pertence (por exemplo, pertence à classe negativa, rotulada como “0”). Isso torna um classificar binário.</a:t>
            </a:r>
          </a:p>
          <a:p>
            <a:pPr algn="just">
              <a:lnSpc>
                <a:spcPct val="150000"/>
              </a:lnSpc>
            </a:pPr>
            <a:endParaRPr lang="pt-BR" altLang="pt-BR" dirty="0">
              <a:latin typeface="Montserrat" pitchFamily="2" charset="0"/>
            </a:endParaRPr>
          </a:p>
          <a:p>
            <a:pPr marL="285750" indent="-285750" algn="just">
              <a:lnSpc>
                <a:spcPct val="150000"/>
              </a:lnSpc>
              <a:buFont typeface="Wingdings" panose="05000000000000000000" pitchFamily="2" charset="2"/>
              <a:buChar char="§"/>
            </a:pPr>
            <a:r>
              <a:rPr lang="pt-BR" altLang="pt-BR" dirty="0">
                <a:latin typeface="Montserrat" pitchFamily="2" charset="0"/>
              </a:rPr>
              <a:t> Assim como um modelo de regressão linear, um modelo de regressão logística calcula a soma ponderada das características de entrada (mais o viés), contudo, em vez de gerar a saída do resultado diretamente como um modelo de regressão linear, ele gera a saída logística desse resultado.</a:t>
            </a:r>
          </a:p>
        </p:txBody>
      </p:sp>
    </p:spTree>
    <p:extLst>
      <p:ext uri="{BB962C8B-B14F-4D97-AF65-F5344CB8AC3E}">
        <p14:creationId xmlns:p14="http://schemas.microsoft.com/office/powerpoint/2010/main" val="3057955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C1FB0-D973-48B8-A55C-D87A358B67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2C389-512E-E97B-1615-14A63830B400}"/>
              </a:ext>
            </a:extLst>
          </p:cNvPr>
          <p:cNvSpPr txBox="1">
            <a:spLocks/>
          </p:cNvSpPr>
          <p:nvPr/>
        </p:nvSpPr>
        <p:spPr>
          <a:xfrm>
            <a:off x="1300315" y="478591"/>
            <a:ext cx="7597879"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    5. Regressão logística</a:t>
            </a:r>
          </a:p>
          <a:p>
            <a:pPr algn="ctr"/>
            <a:endParaRPr lang="pt-BR">
              <a:solidFill>
                <a:schemeClr val="bg1"/>
              </a:solidFill>
            </a:endParaRPr>
          </a:p>
        </p:txBody>
      </p:sp>
      <p:sp>
        <p:nvSpPr>
          <p:cNvPr id="8" name="Rectangle 3">
            <a:extLst>
              <a:ext uri="{FF2B5EF4-FFF2-40B4-BE49-F238E27FC236}">
                <a16:creationId xmlns:a16="http://schemas.microsoft.com/office/drawing/2014/main" id="{DDBE5FDF-1456-5AD1-8B37-7FBBB4B7DE6C}"/>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E8A3B490-2955-E944-B478-3ECB26C9F63C}"/>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590CB0E1-9D72-068F-E9A0-F6F387585101}"/>
              </a:ext>
            </a:extLst>
          </p:cNvPr>
          <p:cNvSpPr txBox="1"/>
          <p:nvPr/>
        </p:nvSpPr>
        <p:spPr>
          <a:xfrm>
            <a:off x="1181271" y="1280144"/>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CDC55F30-D44F-03AF-9688-B1D220519EBF}"/>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sp>
        <p:nvSpPr>
          <p:cNvPr id="3" name="CaixaDeTexto 2">
            <a:extLst>
              <a:ext uri="{FF2B5EF4-FFF2-40B4-BE49-F238E27FC236}">
                <a16:creationId xmlns:a16="http://schemas.microsoft.com/office/drawing/2014/main" id="{057A6A10-FC38-1229-BB68-6976C7C0E55D}"/>
              </a:ext>
            </a:extLst>
          </p:cNvPr>
          <p:cNvSpPr txBox="1"/>
          <p:nvPr/>
        </p:nvSpPr>
        <p:spPr>
          <a:xfrm>
            <a:off x="372223" y="1462467"/>
            <a:ext cx="10638506"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A regressão logística  é comumente usada para </a:t>
            </a:r>
            <a:r>
              <a:rPr lang="pt-BR" altLang="pt-BR" b="1" dirty="0">
                <a:latin typeface="Montserrat" pitchFamily="2" charset="0"/>
              </a:rPr>
              <a:t>estimar a probabilidade</a:t>
            </a:r>
            <a:r>
              <a:rPr lang="pt-BR" altLang="pt-BR" dirty="0">
                <a:latin typeface="Montserrat" pitchFamily="2" charset="0"/>
              </a:rPr>
              <a:t> de uma instância pertencer a uma classe específica (por exemplo, qual é a probabilidade de que este e-mail seja um spam?).  Caso a probabilidade estimada seja maior que 50% , o modelo prediz que a instância pertence a classe (denominada classe positiva, rotulada como “1”); senão, prevê que não pertence (por exemplo, pertence à classe negativa, rotulada como “0”). Isso torna um classificar binário.</a:t>
            </a:r>
          </a:p>
          <a:p>
            <a:pPr marL="285750" indent="-285750" algn="just">
              <a:lnSpc>
                <a:spcPct val="150000"/>
              </a:lnSpc>
              <a:buFont typeface="Wingdings" panose="05000000000000000000" pitchFamily="2" charset="2"/>
              <a:buChar char="§"/>
            </a:pPr>
            <a:r>
              <a:rPr lang="pt-BR" altLang="pt-BR" dirty="0">
                <a:latin typeface="Montserrat" pitchFamily="2" charset="0"/>
              </a:rPr>
              <a:t> A regressão logística é definida por :</a:t>
            </a:r>
          </a:p>
          <a:p>
            <a:pPr algn="just">
              <a:lnSpc>
                <a:spcPct val="150000"/>
              </a:lnSpc>
            </a:pPr>
            <a:endParaRPr lang="pt-BR" altLang="pt-BR" dirty="0">
              <a:latin typeface="Montserrat" pitchFamily="2" charset="0"/>
            </a:endParaRPr>
          </a:p>
          <a:p>
            <a:pPr algn="just">
              <a:lnSpc>
                <a:spcPct val="150000"/>
              </a:lnSpc>
            </a:pPr>
            <a:r>
              <a:rPr lang="pt-BR" altLang="pt-BR" dirty="0">
                <a:latin typeface="Montserrat" pitchFamily="2" charset="0"/>
              </a:rPr>
              <a:t> onde </a:t>
            </a:r>
          </a:p>
        </p:txBody>
      </p:sp>
      <p:pic>
        <p:nvPicPr>
          <p:cNvPr id="6" name="Imagem 5" descr="Uma imagem contendo Diagrama&#10;&#10;O conteúdo gerado por IA pode estar incorreto.">
            <a:extLst>
              <a:ext uri="{FF2B5EF4-FFF2-40B4-BE49-F238E27FC236}">
                <a16:creationId xmlns:a16="http://schemas.microsoft.com/office/drawing/2014/main" id="{D1B457C1-59F4-709D-37E8-758ED2C23B10}"/>
              </a:ext>
            </a:extLst>
          </p:cNvPr>
          <p:cNvPicPr>
            <a:picLocks noChangeAspect="1"/>
          </p:cNvPicPr>
          <p:nvPr/>
        </p:nvPicPr>
        <p:blipFill>
          <a:blip r:embed="rId3"/>
          <a:stretch>
            <a:fillRect/>
          </a:stretch>
        </p:blipFill>
        <p:spPr>
          <a:xfrm>
            <a:off x="4985874" y="4487624"/>
            <a:ext cx="2220251" cy="533474"/>
          </a:xfrm>
          <a:prstGeom prst="rect">
            <a:avLst/>
          </a:prstGeom>
        </p:spPr>
      </p:pic>
      <p:pic>
        <p:nvPicPr>
          <p:cNvPr id="9" name="Imagem 8" descr="Gráfico, Gráfico de caixa estreita&#10;&#10;O conteúdo gerado por IA pode estar incorreto.">
            <a:extLst>
              <a:ext uri="{FF2B5EF4-FFF2-40B4-BE49-F238E27FC236}">
                <a16:creationId xmlns:a16="http://schemas.microsoft.com/office/drawing/2014/main" id="{368BDB31-77C1-8FE7-21FE-3F7A85B921F0}"/>
              </a:ext>
            </a:extLst>
          </p:cNvPr>
          <p:cNvPicPr>
            <a:picLocks noChangeAspect="1"/>
          </p:cNvPicPr>
          <p:nvPr/>
        </p:nvPicPr>
        <p:blipFill>
          <a:blip r:embed="rId4"/>
          <a:stretch>
            <a:fillRect/>
          </a:stretch>
        </p:blipFill>
        <p:spPr>
          <a:xfrm>
            <a:off x="4773501" y="5328192"/>
            <a:ext cx="3057952" cy="905001"/>
          </a:xfrm>
          <a:prstGeom prst="rect">
            <a:avLst/>
          </a:prstGeom>
        </p:spPr>
      </p:pic>
    </p:spTree>
    <p:extLst>
      <p:ext uri="{BB962C8B-B14F-4D97-AF65-F5344CB8AC3E}">
        <p14:creationId xmlns:p14="http://schemas.microsoft.com/office/powerpoint/2010/main" val="2588908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73C01-E5D2-2AAF-A5F1-77DD7C52BC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13DF9B-5ED6-197C-4F4E-06F267992497}"/>
              </a:ext>
            </a:extLst>
          </p:cNvPr>
          <p:cNvSpPr txBox="1">
            <a:spLocks/>
          </p:cNvSpPr>
          <p:nvPr/>
        </p:nvSpPr>
        <p:spPr>
          <a:xfrm>
            <a:off x="1300315" y="478591"/>
            <a:ext cx="7597879"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    5. Regressão logística</a:t>
            </a:r>
          </a:p>
          <a:p>
            <a:pPr algn="ctr"/>
            <a:endParaRPr lang="pt-BR">
              <a:solidFill>
                <a:schemeClr val="bg1"/>
              </a:solidFill>
            </a:endParaRPr>
          </a:p>
        </p:txBody>
      </p:sp>
      <p:sp>
        <p:nvSpPr>
          <p:cNvPr id="8" name="Rectangle 3">
            <a:extLst>
              <a:ext uri="{FF2B5EF4-FFF2-40B4-BE49-F238E27FC236}">
                <a16:creationId xmlns:a16="http://schemas.microsoft.com/office/drawing/2014/main" id="{41F4F60B-4FC5-A65C-AD69-F472B0E6E900}"/>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6C896334-BD2B-2DFF-BB15-F6281CE25FEE}"/>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F846FA91-09AF-E119-4BE3-60628CE61571}"/>
              </a:ext>
            </a:extLst>
          </p:cNvPr>
          <p:cNvSpPr txBox="1"/>
          <p:nvPr/>
        </p:nvSpPr>
        <p:spPr>
          <a:xfrm>
            <a:off x="1181271" y="1280144"/>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83183C2E-DB87-D0F5-A2B3-94CF0F4502D7}"/>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a:p>
            <a:pPr algn="just"/>
            <a:endParaRPr lang="pt-BR" altLang="pt-BR">
              <a:latin typeface="Montserrat" pitchFamily="2" charset="0"/>
            </a:endParaRPr>
          </a:p>
          <a:p>
            <a:pPr marL="285750" indent="-285750" algn="just">
              <a:buFont typeface="Wingdings" panose="05000000000000000000" pitchFamily="2" charset="2"/>
              <a:buChar char="§"/>
            </a:pPr>
            <a:endParaRPr lang="pt-BR" altLang="pt-BR">
              <a:latin typeface="Montserrat" pitchFamily="2" charset="0"/>
            </a:endParaRPr>
          </a:p>
        </p:txBody>
      </p:sp>
      <p:pic>
        <p:nvPicPr>
          <p:cNvPr id="7" name="Imagem 6" descr="Gráfico, Gráfico de linhas&#10;&#10;O conteúdo gerado por IA pode estar incorreto.">
            <a:extLst>
              <a:ext uri="{FF2B5EF4-FFF2-40B4-BE49-F238E27FC236}">
                <a16:creationId xmlns:a16="http://schemas.microsoft.com/office/drawing/2014/main" id="{A65E6B7B-CAD5-D9B2-B24D-25FAB74862A0}"/>
              </a:ext>
            </a:extLst>
          </p:cNvPr>
          <p:cNvPicPr>
            <a:picLocks noChangeAspect="1"/>
          </p:cNvPicPr>
          <p:nvPr/>
        </p:nvPicPr>
        <p:blipFill>
          <a:blip r:embed="rId3"/>
          <a:stretch>
            <a:fillRect/>
          </a:stretch>
        </p:blipFill>
        <p:spPr>
          <a:xfrm>
            <a:off x="1746067" y="2404136"/>
            <a:ext cx="9364382" cy="3067478"/>
          </a:xfrm>
          <a:prstGeom prst="rect">
            <a:avLst/>
          </a:prstGeom>
        </p:spPr>
      </p:pic>
    </p:spTree>
    <p:extLst>
      <p:ext uri="{BB962C8B-B14F-4D97-AF65-F5344CB8AC3E}">
        <p14:creationId xmlns:p14="http://schemas.microsoft.com/office/powerpoint/2010/main" val="1329268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F68F-542D-918D-664C-AC332B7340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9A8B24-75B3-58AC-5E4E-BD807EF6E7AD}"/>
              </a:ext>
            </a:extLst>
          </p:cNvPr>
          <p:cNvSpPr txBox="1">
            <a:spLocks/>
          </p:cNvSpPr>
          <p:nvPr/>
        </p:nvSpPr>
        <p:spPr>
          <a:xfrm>
            <a:off x="1300315" y="478591"/>
            <a:ext cx="7597879"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    5. Regressão logística</a:t>
            </a:r>
          </a:p>
          <a:p>
            <a:pPr algn="ctr"/>
            <a:endParaRPr lang="pt-BR" dirty="0">
              <a:solidFill>
                <a:schemeClr val="bg1"/>
              </a:solidFill>
            </a:endParaRPr>
          </a:p>
        </p:txBody>
      </p:sp>
      <p:sp>
        <p:nvSpPr>
          <p:cNvPr id="8" name="Rectangle 3">
            <a:extLst>
              <a:ext uri="{FF2B5EF4-FFF2-40B4-BE49-F238E27FC236}">
                <a16:creationId xmlns:a16="http://schemas.microsoft.com/office/drawing/2014/main" id="{315217A3-5C6E-57FD-CA10-D855CD62D66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174B0828-C8D3-F06A-971C-18602DC9338B}"/>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0B81342A-FE41-04B1-6A3C-E825231519C9}"/>
              </a:ext>
            </a:extLst>
          </p:cNvPr>
          <p:cNvSpPr txBox="1"/>
          <p:nvPr/>
        </p:nvSpPr>
        <p:spPr>
          <a:xfrm>
            <a:off x="1181271" y="1280144"/>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5" name="CaixaDeTexto 4">
            <a:extLst>
              <a:ext uri="{FF2B5EF4-FFF2-40B4-BE49-F238E27FC236}">
                <a16:creationId xmlns:a16="http://schemas.microsoft.com/office/drawing/2014/main" id="{0C031BC6-3432-F67F-D0D8-8487949CA770}"/>
              </a:ext>
            </a:extLst>
          </p:cNvPr>
          <p:cNvSpPr txBox="1"/>
          <p:nvPr/>
        </p:nvSpPr>
        <p:spPr>
          <a:xfrm>
            <a:off x="1274869" y="1942950"/>
            <a:ext cx="9229306" cy="1477328"/>
          </a:xfrm>
          <a:prstGeom prst="rect">
            <a:avLst/>
          </a:prstGeom>
          <a:noFill/>
        </p:spPr>
        <p:txBody>
          <a:bodyPr wrap="square">
            <a:spAutoFit/>
          </a:bodyPr>
          <a:lstStyle/>
          <a:p>
            <a:pPr marL="285750" indent="-285750" algn="just">
              <a:buFont typeface="Wingdings" panose="05000000000000000000" pitchFamily="2" charset="2"/>
              <a:buChar char="§"/>
            </a:pPr>
            <a:endParaRPr lang="pt-BR" altLang="pt-BR" dirty="0">
              <a:latin typeface="Montserrat" pitchFamily="2" charset="0"/>
            </a:endParaRPr>
          </a:p>
          <a:p>
            <a:pPr algn="just"/>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a:p>
            <a:pPr algn="just"/>
            <a:endParaRPr lang="pt-BR" altLang="pt-BR" dirty="0">
              <a:latin typeface="Montserrat" pitchFamily="2" charset="0"/>
            </a:endParaRPr>
          </a:p>
          <a:p>
            <a:pPr marL="285750" indent="-285750" algn="just">
              <a:buFont typeface="Wingdings" panose="05000000000000000000" pitchFamily="2" charset="2"/>
              <a:buChar char="§"/>
            </a:pPr>
            <a:endParaRPr lang="pt-BR" altLang="pt-BR" dirty="0">
              <a:latin typeface="Montserrat" pitchFamily="2" charset="0"/>
            </a:endParaRPr>
          </a:p>
        </p:txBody>
      </p:sp>
      <p:sp>
        <p:nvSpPr>
          <p:cNvPr id="10" name="CaixaDeTexto 9">
            <a:extLst>
              <a:ext uri="{FF2B5EF4-FFF2-40B4-BE49-F238E27FC236}">
                <a16:creationId xmlns:a16="http://schemas.microsoft.com/office/drawing/2014/main" id="{29C5DCEC-C8D6-CAF7-B757-CE48764F81A8}"/>
              </a:ext>
            </a:extLst>
          </p:cNvPr>
          <p:cNvSpPr txBox="1"/>
          <p:nvPr/>
        </p:nvSpPr>
        <p:spPr>
          <a:xfrm>
            <a:off x="372223" y="1462467"/>
            <a:ext cx="10638506"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Uma vez que o modelo de regressão logística estimou a probabilidade </a:t>
            </a:r>
            <a:r>
              <a:rPr lang="pt-BR" altLang="pt-BR" i="1" dirty="0">
                <a:latin typeface="Montserrat" pitchFamily="2" charset="0"/>
              </a:rPr>
              <a:t>p</a:t>
            </a:r>
            <a:r>
              <a:rPr lang="pt-BR" altLang="pt-BR" dirty="0">
                <a:latin typeface="Montserrat" pitchFamily="2" charset="0"/>
              </a:rPr>
              <a:t>̂ de que uma instância pertença à classe positiva, ele consegue predizer </a:t>
            </a:r>
            <a:r>
              <a:rPr lang="cy-GB" altLang="pt-BR" dirty="0">
                <a:latin typeface="Montserrat" pitchFamily="2" charset="0"/>
              </a:rPr>
              <a:t>ŷ facilmente da seguinte forma:</a:t>
            </a:r>
            <a:r>
              <a:rPr lang="pt-BR" altLang="pt-BR" dirty="0">
                <a:latin typeface="Montserrat" pitchFamily="2" charset="0"/>
              </a:rPr>
              <a:t>   </a:t>
            </a:r>
          </a:p>
        </p:txBody>
      </p:sp>
      <p:pic>
        <p:nvPicPr>
          <p:cNvPr id="12" name="Imagem 11" descr="Uma imagem contendo objeto, relógio&#10;&#10;O conteúdo gerado por IA pode estar incorreto.">
            <a:extLst>
              <a:ext uri="{FF2B5EF4-FFF2-40B4-BE49-F238E27FC236}">
                <a16:creationId xmlns:a16="http://schemas.microsoft.com/office/drawing/2014/main" id="{99B3773A-9E0D-BF8A-0ACD-5AD8FC4094C8}"/>
              </a:ext>
            </a:extLst>
          </p:cNvPr>
          <p:cNvPicPr>
            <a:picLocks noChangeAspect="1"/>
          </p:cNvPicPr>
          <p:nvPr/>
        </p:nvPicPr>
        <p:blipFill>
          <a:blip r:embed="rId3"/>
          <a:stretch>
            <a:fillRect/>
          </a:stretch>
        </p:blipFill>
        <p:spPr>
          <a:xfrm>
            <a:off x="5046442" y="2610774"/>
            <a:ext cx="1686160" cy="714475"/>
          </a:xfrm>
          <a:prstGeom prst="rect">
            <a:avLst/>
          </a:prstGeom>
        </p:spPr>
      </p:pic>
      <p:sp>
        <p:nvSpPr>
          <p:cNvPr id="13" name="CaixaDeTexto 12">
            <a:extLst>
              <a:ext uri="{FF2B5EF4-FFF2-40B4-BE49-F238E27FC236}">
                <a16:creationId xmlns:a16="http://schemas.microsoft.com/office/drawing/2014/main" id="{29F930C8-EF95-75B8-D02C-E36D8A640AB8}"/>
              </a:ext>
            </a:extLst>
          </p:cNvPr>
          <p:cNvSpPr txBox="1"/>
          <p:nvPr/>
        </p:nvSpPr>
        <p:spPr>
          <a:xfrm>
            <a:off x="407964" y="3702289"/>
            <a:ext cx="10638506" cy="1292020"/>
          </a:xfrm>
          <a:prstGeom prst="rect">
            <a:avLst/>
          </a:prstGeom>
          <a:noFill/>
        </p:spPr>
        <p:txBody>
          <a:bodyPr wrap="square">
            <a:spAutoFit/>
          </a:bodyPr>
          <a:lstStyle/>
          <a:p>
            <a:pPr algn="just">
              <a:lnSpc>
                <a:spcPct val="150000"/>
              </a:lnSpc>
            </a:pPr>
            <a:r>
              <a:rPr lang="pt-BR" altLang="pt-BR" dirty="0">
                <a:latin typeface="Montserrat" pitchFamily="2" charset="0"/>
              </a:rPr>
              <a:t>Observe que </a:t>
            </a:r>
            <a:r>
              <a:rPr lang="el-GR" altLang="pt-BR" dirty="0">
                <a:latin typeface="Montserrat" pitchFamily="2" charset="0"/>
              </a:rPr>
              <a:t>σ(</a:t>
            </a:r>
            <a:r>
              <a:rPr lang="pt-BR" altLang="pt-BR" dirty="0">
                <a:latin typeface="Montserrat" pitchFamily="2" charset="0"/>
              </a:rPr>
              <a:t>t) &lt; 0.5 quando t&lt;0  e </a:t>
            </a:r>
            <a:r>
              <a:rPr lang="el-GR" altLang="pt-BR" dirty="0">
                <a:latin typeface="Montserrat" pitchFamily="2" charset="0"/>
              </a:rPr>
              <a:t>σ(</a:t>
            </a:r>
            <a:r>
              <a:rPr lang="pt-BR" altLang="pt-BR" dirty="0">
                <a:latin typeface="Montserrat" pitchFamily="2" charset="0"/>
              </a:rPr>
              <a:t>t) ≥ 0.5 quando t ≥0, logo um modelo de regressão logística prevê 1 se </a:t>
            </a:r>
            <a:r>
              <a:rPr lang="pt-BR" altLang="pt-BR" b="1" dirty="0">
                <a:latin typeface="Montserrat" pitchFamily="2" charset="0"/>
              </a:rPr>
              <a:t>𝑥ᵀ𝜃 </a:t>
            </a:r>
            <a:r>
              <a:rPr lang="pt-BR" altLang="pt-BR" dirty="0">
                <a:latin typeface="Montserrat" pitchFamily="2" charset="0"/>
              </a:rPr>
              <a:t>for positiva e 0 se for negativa.</a:t>
            </a:r>
          </a:p>
          <a:p>
            <a:pPr algn="just">
              <a:lnSpc>
                <a:spcPct val="150000"/>
              </a:lnSpc>
            </a:pPr>
            <a:endParaRPr lang="pt-BR" altLang="pt-BR" dirty="0">
              <a:latin typeface="Montserrat" pitchFamily="2" charset="0"/>
            </a:endParaRPr>
          </a:p>
        </p:txBody>
      </p:sp>
    </p:spTree>
    <p:extLst>
      <p:ext uri="{BB962C8B-B14F-4D97-AF65-F5344CB8AC3E}">
        <p14:creationId xmlns:p14="http://schemas.microsoft.com/office/powerpoint/2010/main" val="4213735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63AF-7FA7-7C97-0870-2E77FFB100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95AAE15-B162-F413-68B9-B8C93B9BDE91}"/>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5.1 Treinamento e função de custo</a:t>
            </a:r>
            <a:endParaRPr lang="pt-BR" dirty="0">
              <a:solidFill>
                <a:schemeClr val="bg1"/>
              </a:solidFill>
            </a:endParaRPr>
          </a:p>
        </p:txBody>
      </p:sp>
      <p:sp>
        <p:nvSpPr>
          <p:cNvPr id="8" name="Rectangle 3">
            <a:extLst>
              <a:ext uri="{FF2B5EF4-FFF2-40B4-BE49-F238E27FC236}">
                <a16:creationId xmlns:a16="http://schemas.microsoft.com/office/drawing/2014/main" id="{A63F9793-689F-A974-3566-B6BD8320C49B}"/>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7B790EC1-BB5B-73A9-827D-3C80B726AA8B}"/>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1EC38B73-397A-008E-BC17-B57557D2C8F1}"/>
              </a:ext>
            </a:extLst>
          </p:cNvPr>
          <p:cNvSpPr txBox="1"/>
          <p:nvPr/>
        </p:nvSpPr>
        <p:spPr>
          <a:xfrm>
            <a:off x="346213" y="1543372"/>
            <a:ext cx="11499574" cy="203132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itchFamily="2" charset="0"/>
              </a:rPr>
              <a:t>Como esse modelo é treinado ? O objetivo do treinamento é definir o vetor de parâmetro </a:t>
            </a:r>
            <a:r>
              <a:rPr lang="el-GR" b="1" dirty="0"/>
              <a:t>θ</a:t>
            </a:r>
            <a:r>
              <a:rPr lang="pt-BR" b="1" dirty="0"/>
              <a:t> </a:t>
            </a:r>
            <a:r>
              <a:rPr lang="pt-BR" dirty="0">
                <a:latin typeface="Montserrat" panose="00000500000000000000" pitchFamily="2" charset="0"/>
              </a:rPr>
              <a:t>de modo que o modelo estime probabilidades altas para instâncias para instâncias positivas (</a:t>
            </a:r>
            <a:r>
              <a:rPr lang="pt-BR" b="1" dirty="0">
                <a:latin typeface="Montserrat" panose="00000500000000000000" pitchFamily="2" charset="0"/>
              </a:rPr>
              <a:t>y=1</a:t>
            </a:r>
            <a:r>
              <a:rPr lang="pt-BR" dirty="0">
                <a:latin typeface="Montserrat" panose="00000500000000000000" pitchFamily="2" charset="0"/>
              </a:rPr>
              <a:t>) e probabilidades baixas para instâncias negativas (</a:t>
            </a:r>
            <a:r>
              <a:rPr lang="pt-BR" b="1" dirty="0">
                <a:latin typeface="Montserrat" panose="00000500000000000000" pitchFamily="2" charset="0"/>
              </a:rPr>
              <a:t>y=0</a:t>
            </a:r>
            <a:r>
              <a:rPr lang="pt-BR" dirty="0">
                <a:latin typeface="Montserrat" panose="00000500000000000000" pitchFamily="2" charset="0"/>
              </a:rPr>
              <a:t>). A </a:t>
            </a:r>
            <a:r>
              <a:rPr lang="pt-BR" b="1" dirty="0">
                <a:latin typeface="Montserrat" panose="00000500000000000000" pitchFamily="2" charset="0"/>
              </a:rPr>
              <a:t>função de custo</a:t>
            </a:r>
            <a:r>
              <a:rPr lang="pt-BR" dirty="0">
                <a:latin typeface="Montserrat" panose="00000500000000000000" pitchFamily="2" charset="0"/>
              </a:rPr>
              <a:t> incorpora essa ideia mostrada na equação a seguir para uma única instância de treinamento</a:t>
            </a:r>
            <a:r>
              <a:rPr lang="pt-BR" b="1" dirty="0">
                <a:latin typeface="Montserrat" panose="00000500000000000000" pitchFamily="2" charset="0"/>
              </a:rPr>
              <a:t> x</a:t>
            </a:r>
            <a:r>
              <a:rPr lang="pt-BR" dirty="0">
                <a:latin typeface="Montserrat" panose="00000500000000000000" pitchFamily="2" charset="0"/>
              </a:rPr>
              <a:t>.</a:t>
            </a:r>
            <a:r>
              <a:rPr lang="pt-BR" altLang="pt-BR" dirty="0">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pic>
        <p:nvPicPr>
          <p:cNvPr id="10" name="Imagem 9" descr="Tela de celular com texto preto sobre fundo branco&#10;&#10;O conteúdo gerado por IA pode estar incorreto.">
            <a:extLst>
              <a:ext uri="{FF2B5EF4-FFF2-40B4-BE49-F238E27FC236}">
                <a16:creationId xmlns:a16="http://schemas.microsoft.com/office/drawing/2014/main" id="{6BCE4161-0C83-C587-DA05-38B02A50BA96}"/>
              </a:ext>
            </a:extLst>
          </p:cNvPr>
          <p:cNvPicPr>
            <a:picLocks noChangeAspect="1"/>
          </p:cNvPicPr>
          <p:nvPr/>
        </p:nvPicPr>
        <p:blipFill>
          <a:blip r:embed="rId3"/>
          <a:stretch>
            <a:fillRect/>
          </a:stretch>
        </p:blipFill>
        <p:spPr>
          <a:xfrm>
            <a:off x="4090219" y="3404417"/>
            <a:ext cx="3873910" cy="1066129"/>
          </a:xfrm>
          <a:prstGeom prst="rect">
            <a:avLst/>
          </a:prstGeom>
        </p:spPr>
      </p:pic>
      <p:sp>
        <p:nvSpPr>
          <p:cNvPr id="12" name="CaixaDeTexto 11">
            <a:extLst>
              <a:ext uri="{FF2B5EF4-FFF2-40B4-BE49-F238E27FC236}">
                <a16:creationId xmlns:a16="http://schemas.microsoft.com/office/drawing/2014/main" id="{622991EA-D01A-C809-E494-E9DE19EF7BB3}"/>
              </a:ext>
            </a:extLst>
          </p:cNvPr>
          <p:cNvSpPr txBox="1"/>
          <p:nvPr/>
        </p:nvSpPr>
        <p:spPr>
          <a:xfrm>
            <a:off x="346213" y="4724107"/>
            <a:ext cx="11499574" cy="78483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Você sabe me dizer o motivo de essa função de custo fazer sentido ?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spTree>
    <p:extLst>
      <p:ext uri="{BB962C8B-B14F-4D97-AF65-F5344CB8AC3E}">
        <p14:creationId xmlns:p14="http://schemas.microsoft.com/office/powerpoint/2010/main" val="66672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1DF7-7945-C1D3-8677-6E4930EB07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61657-FE12-3E5B-AA1D-F5B388E815D7}"/>
              </a:ext>
            </a:extLst>
          </p:cNvPr>
          <p:cNvSpPr txBox="1">
            <a:spLocks/>
          </p:cNvSpPr>
          <p:nvPr/>
        </p:nvSpPr>
        <p:spPr>
          <a:xfrm>
            <a:off x="1396469" y="248602"/>
            <a:ext cx="2909772"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Introdução </a:t>
            </a:r>
            <a:endParaRPr lang="pt-BR">
              <a:solidFill>
                <a:schemeClr val="bg1"/>
              </a:solidFill>
            </a:endParaRPr>
          </a:p>
        </p:txBody>
      </p:sp>
      <p:sp>
        <p:nvSpPr>
          <p:cNvPr id="8" name="Rectangle 3">
            <a:extLst>
              <a:ext uri="{FF2B5EF4-FFF2-40B4-BE49-F238E27FC236}">
                <a16:creationId xmlns:a16="http://schemas.microsoft.com/office/drawing/2014/main" id="{A4704E9D-CFFA-C8D9-DD29-2593AA8FAFDF}"/>
              </a:ext>
            </a:extLst>
          </p:cNvPr>
          <p:cNvSpPr>
            <a:spLocks noChangeArrowheads="1"/>
          </p:cNvSpPr>
          <p:nvPr/>
        </p:nvSpPr>
        <p:spPr bwMode="auto">
          <a:xfrm>
            <a:off x="287964" y="1010357"/>
            <a:ext cx="11616072" cy="5632311"/>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1. Trabalhamos no problema de previsão médio de casas, e usamos os seguintes modelos: </a:t>
            </a:r>
          </a:p>
          <a:p>
            <a:pPr marL="742950" lvl="1" indent="-285750" algn="just">
              <a:lnSpc>
                <a:spcPct val="150000"/>
              </a:lnSpc>
              <a:buFont typeface="Wingdings" panose="05000000000000000000" pitchFamily="2" charset="2"/>
              <a:buChar char="§"/>
            </a:pPr>
            <a:r>
              <a:rPr lang="pt-BR" b="1">
                <a:latin typeface="Montserrat" panose="00000500000000000000" pitchFamily="2" charset="0"/>
              </a:rPr>
              <a:t> </a:t>
            </a:r>
            <a:r>
              <a:rPr lang="pt-BR" b="1" err="1">
                <a:latin typeface="Montserrat" panose="00000500000000000000" pitchFamily="2" charset="0"/>
              </a:rPr>
              <a:t>LinearRegression</a:t>
            </a:r>
            <a:r>
              <a:rPr lang="pt-BR">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a:latin typeface="Montserrat" panose="00000500000000000000" pitchFamily="2" charset="0"/>
              </a:rPr>
              <a:t> </a:t>
            </a:r>
            <a:r>
              <a:rPr lang="pt-BR" b="1" err="1">
                <a:latin typeface="Montserrat" panose="00000500000000000000" pitchFamily="2" charset="0"/>
              </a:rPr>
              <a:t>DecisionTreeRegressor</a:t>
            </a:r>
            <a:r>
              <a:rPr lang="pt-BR" b="1">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b="1">
                <a:latin typeface="Montserrat" panose="00000500000000000000" pitchFamily="2" charset="0"/>
              </a:rPr>
              <a:t> </a:t>
            </a:r>
            <a:r>
              <a:rPr lang="pt-BR" b="1" err="1">
                <a:latin typeface="Montserrat" panose="00000500000000000000" pitchFamily="2" charset="0"/>
              </a:rPr>
              <a:t>RandomForestRegressor</a:t>
            </a:r>
            <a:endParaRPr lang="pt-BR" b="1">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a:latin typeface="Montserrat" panose="00000500000000000000" pitchFamily="2" charset="0"/>
              </a:rPr>
              <a:t> </a:t>
            </a:r>
            <a:r>
              <a:rPr lang="pt-BR" b="1" err="1">
                <a:latin typeface="Montserrat" panose="00000500000000000000" pitchFamily="2" charset="0"/>
              </a:rPr>
              <a:t>Support</a:t>
            </a:r>
            <a:r>
              <a:rPr lang="pt-BR" b="1">
                <a:latin typeface="Montserrat" panose="00000500000000000000" pitchFamily="2" charset="0"/>
              </a:rPr>
              <a:t> Vector </a:t>
            </a:r>
            <a:r>
              <a:rPr lang="pt-BR" b="1" err="1">
                <a:latin typeface="Montserrat" panose="00000500000000000000" pitchFamily="2" charset="0"/>
              </a:rPr>
              <a:t>Regression</a:t>
            </a:r>
            <a:r>
              <a:rPr lang="pt-BR" b="1">
                <a:latin typeface="Montserrat" panose="00000500000000000000" pitchFamily="2" charset="0"/>
              </a:rPr>
              <a:t>.</a:t>
            </a:r>
          </a:p>
          <a:p>
            <a:pPr algn="just"/>
            <a:r>
              <a:rPr lang="pt-BR">
                <a:latin typeface="Montserrat" panose="00000500000000000000" pitchFamily="2" charset="0"/>
              </a:rPr>
              <a:t>     </a:t>
            </a:r>
          </a:p>
          <a:p>
            <a:pPr algn="just"/>
            <a:r>
              <a:rPr lang="pt-BR">
                <a:latin typeface="Montserrat" panose="00000500000000000000" pitchFamily="2" charset="0"/>
              </a:rPr>
              <a:t>   2. Trabalhamos  no problema classificação de imagens de dígitos , e usamos os seguintes modelos:</a:t>
            </a:r>
          </a:p>
          <a:p>
            <a:pPr marL="742950" lvl="1" indent="-285750" algn="just">
              <a:lnSpc>
                <a:spcPct val="150000"/>
              </a:lnSpc>
              <a:buFont typeface="Wingdings" panose="05000000000000000000" pitchFamily="2" charset="2"/>
              <a:buChar char="§"/>
            </a:pPr>
            <a:r>
              <a:rPr lang="pt-BR" b="1" err="1">
                <a:latin typeface="Montserrat" panose="00000500000000000000" pitchFamily="2" charset="0"/>
              </a:rPr>
              <a:t>SGDCClassifier</a:t>
            </a:r>
            <a:endParaRPr lang="pt-BR" b="1">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err="1">
                <a:latin typeface="Montserrat" panose="00000500000000000000" pitchFamily="2" charset="0"/>
              </a:rPr>
              <a:t>KNeighborsClassfier</a:t>
            </a:r>
            <a:endParaRPr lang="pt-BR" b="1">
              <a:latin typeface="Montserrat" panose="00000500000000000000" pitchFamily="2" charset="0"/>
            </a:endParaRPr>
          </a:p>
          <a:p>
            <a:pPr marL="742950" lvl="1" indent="-285750" algn="just">
              <a:lnSpc>
                <a:spcPct val="150000"/>
              </a:lnSpc>
              <a:buFont typeface="Wingdings" panose="05000000000000000000" pitchFamily="2" charset="2"/>
              <a:buChar char="§"/>
            </a:pPr>
            <a:r>
              <a:rPr lang="pt-BR" b="1" err="1">
                <a:latin typeface="Montserrat" panose="00000500000000000000" pitchFamily="2" charset="0"/>
              </a:rPr>
              <a:t>RandomForestRegressor</a:t>
            </a:r>
            <a:r>
              <a:rPr lang="pt-BR" b="1">
                <a:latin typeface="Montserrat" panose="00000500000000000000" pitchFamily="2" charset="0"/>
              </a:rPr>
              <a:t> </a:t>
            </a:r>
          </a:p>
          <a:p>
            <a:pPr marL="742950" lvl="1" indent="-285750" algn="just">
              <a:lnSpc>
                <a:spcPct val="150000"/>
              </a:lnSpc>
              <a:buFont typeface="Wingdings" panose="05000000000000000000" pitchFamily="2" charset="2"/>
              <a:buChar char="§"/>
            </a:pPr>
            <a:r>
              <a:rPr lang="pt-BR" b="1">
                <a:latin typeface="Montserrat" panose="00000500000000000000" pitchFamily="2" charset="0"/>
              </a:rPr>
              <a:t> </a:t>
            </a:r>
            <a:r>
              <a:rPr lang="pt-BR" b="1" err="1">
                <a:latin typeface="Montserrat" panose="00000500000000000000" pitchFamily="2" charset="0"/>
              </a:rPr>
              <a:t>Support</a:t>
            </a:r>
            <a:r>
              <a:rPr lang="pt-BR" b="1">
                <a:latin typeface="Montserrat" panose="00000500000000000000" pitchFamily="2" charset="0"/>
              </a:rPr>
              <a:t> Vector </a:t>
            </a:r>
            <a:r>
              <a:rPr lang="pt-BR" b="1" err="1">
                <a:latin typeface="Montserrat" panose="00000500000000000000" pitchFamily="2" charset="0"/>
              </a:rPr>
              <a:t>Classification</a:t>
            </a:r>
            <a:r>
              <a:rPr lang="pt-BR" b="1">
                <a:latin typeface="Montserrat" panose="00000500000000000000" pitchFamily="2" charset="0"/>
              </a:rPr>
              <a:t> . </a:t>
            </a:r>
          </a:p>
          <a:p>
            <a:pPr algn="just"/>
            <a:endParaRPr lang="pt-BR">
              <a:latin typeface="Montserrat" panose="00000500000000000000" pitchFamily="2" charset="0"/>
            </a:endParaRPr>
          </a:p>
          <a:p>
            <a:endParaRPr lang="pt-BR" altLang="pt-BR">
              <a:latin typeface="Montserrat" pitchFamily="2" charset="0"/>
            </a:endParaRPr>
          </a:p>
        </p:txBody>
      </p:sp>
    </p:spTree>
    <p:extLst>
      <p:ext uri="{BB962C8B-B14F-4D97-AF65-F5344CB8AC3E}">
        <p14:creationId xmlns:p14="http://schemas.microsoft.com/office/powerpoint/2010/main" val="302282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6E6B-2EA8-984B-50FC-786E27801D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A12BA8-531E-DC98-821B-41DAB169EB20}"/>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5.1 Treinamento e função de custo</a:t>
            </a:r>
            <a:endParaRPr lang="pt-BR" dirty="0">
              <a:solidFill>
                <a:schemeClr val="bg1"/>
              </a:solidFill>
            </a:endParaRPr>
          </a:p>
        </p:txBody>
      </p:sp>
      <p:sp>
        <p:nvSpPr>
          <p:cNvPr id="8" name="Rectangle 3">
            <a:extLst>
              <a:ext uri="{FF2B5EF4-FFF2-40B4-BE49-F238E27FC236}">
                <a16:creationId xmlns:a16="http://schemas.microsoft.com/office/drawing/2014/main" id="{DD1D722F-9279-D7F4-65E6-4C5E79B5C9D0}"/>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75D125E5-A838-5FF1-8798-FABD9F729F2A}"/>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E9CF5EBC-57DE-27E0-B60B-62D8358926A5}"/>
              </a:ext>
            </a:extLst>
          </p:cNvPr>
          <p:cNvSpPr txBox="1"/>
          <p:nvPr/>
        </p:nvSpPr>
        <p:spPr>
          <a:xfrm>
            <a:off x="346213" y="1463904"/>
            <a:ext cx="11499574" cy="161582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 função de custo em todo o conjunto de treinamento é o custo médio em todas as instâncias de treinamento. Pode ser escrita em uma única expressão que se chama </a:t>
            </a:r>
            <a:r>
              <a:rPr lang="pt-BR" b="1" dirty="0">
                <a:latin typeface="Montserrat" panose="00000500000000000000" pitchFamily="2" charset="0"/>
              </a:rPr>
              <a:t>log </a:t>
            </a:r>
            <a:r>
              <a:rPr lang="pt-BR" b="1" dirty="0" err="1">
                <a:latin typeface="Montserrat" panose="00000500000000000000" pitchFamily="2" charset="0"/>
              </a:rPr>
              <a:t>loss</a:t>
            </a:r>
            <a:r>
              <a:rPr lang="pt-BR" b="1" dirty="0">
                <a:latin typeface="Montserrat" panose="00000500000000000000" pitchFamily="2" charset="0"/>
              </a:rPr>
              <a:t> </a:t>
            </a:r>
            <a:r>
              <a:rPr lang="pt-BR" dirty="0">
                <a:latin typeface="Montserrat" panose="00000500000000000000" pitchFamily="2" charset="0"/>
              </a:rPr>
              <a:t>mostra a seguir:</a:t>
            </a:r>
            <a:r>
              <a:rPr lang="pt-BR" altLang="pt-BR" dirty="0">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sp>
        <p:nvSpPr>
          <p:cNvPr id="12" name="CaixaDeTexto 11">
            <a:extLst>
              <a:ext uri="{FF2B5EF4-FFF2-40B4-BE49-F238E27FC236}">
                <a16:creationId xmlns:a16="http://schemas.microsoft.com/office/drawing/2014/main" id="{E708513E-0882-F47B-D23F-E8D9C62F1CEC}"/>
              </a:ext>
            </a:extLst>
          </p:cNvPr>
          <p:cNvSpPr txBox="1"/>
          <p:nvPr/>
        </p:nvSpPr>
        <p:spPr>
          <a:xfrm>
            <a:off x="668595" y="4922213"/>
            <a:ext cx="11499574" cy="784830"/>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pic>
        <p:nvPicPr>
          <p:cNvPr id="5" name="Imagem 4">
            <a:extLst>
              <a:ext uri="{FF2B5EF4-FFF2-40B4-BE49-F238E27FC236}">
                <a16:creationId xmlns:a16="http://schemas.microsoft.com/office/drawing/2014/main" id="{0A4A0A71-6685-6E46-AC1C-59866C86FBC8}"/>
              </a:ext>
            </a:extLst>
          </p:cNvPr>
          <p:cNvPicPr>
            <a:picLocks noChangeAspect="1"/>
          </p:cNvPicPr>
          <p:nvPr/>
        </p:nvPicPr>
        <p:blipFill>
          <a:blip r:embed="rId3"/>
          <a:stretch>
            <a:fillRect/>
          </a:stretch>
        </p:blipFill>
        <p:spPr>
          <a:xfrm>
            <a:off x="2583181" y="2794967"/>
            <a:ext cx="7025638" cy="962159"/>
          </a:xfrm>
          <a:prstGeom prst="rect">
            <a:avLst/>
          </a:prstGeom>
        </p:spPr>
      </p:pic>
      <p:sp>
        <p:nvSpPr>
          <p:cNvPr id="9" name="CaixaDeTexto 8">
            <a:extLst>
              <a:ext uri="{FF2B5EF4-FFF2-40B4-BE49-F238E27FC236}">
                <a16:creationId xmlns:a16="http://schemas.microsoft.com/office/drawing/2014/main" id="{F299A61D-0940-BE54-1FE2-483005C4E7C2}"/>
              </a:ext>
            </a:extLst>
          </p:cNvPr>
          <p:cNvSpPr txBox="1"/>
          <p:nvPr/>
        </p:nvSpPr>
        <p:spPr>
          <a:xfrm>
            <a:off x="511279" y="3995296"/>
            <a:ext cx="11499574" cy="244682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 má notícia é que não existe uma equação de forma fechada conhecida para calcular o valor de </a:t>
            </a:r>
            <a:r>
              <a:rPr lang="pt-BR" altLang="pt-BR" b="1" dirty="0">
                <a:latin typeface="Montserrat" pitchFamily="2" charset="0"/>
              </a:rPr>
              <a:t>𝜃  </a:t>
            </a:r>
            <a:r>
              <a:rPr lang="pt-BR" altLang="pt-BR" dirty="0">
                <a:latin typeface="Montserrat" pitchFamily="2" charset="0"/>
              </a:rPr>
              <a:t>que minimiza essa função de custo (não existe equivalente da equação normal). Já a boa notícia é que essa função de custo é convexa; assim sendo, o gradiente descendente ( ou qualquer outro algoritmo de otimização) garante o mínimo global ( se a taxa de aprendizado não for muito grande e você esperar o suficiente).</a:t>
            </a:r>
            <a:endParaRPr lang="pt-BR" altLang="pt-BR" b="1" dirty="0">
              <a:latin typeface="Montserrat" panose="00000500000000000000" pitchFamily="2" charset="0"/>
            </a:endParaRP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spTree>
    <p:extLst>
      <p:ext uri="{BB962C8B-B14F-4D97-AF65-F5344CB8AC3E}">
        <p14:creationId xmlns:p14="http://schemas.microsoft.com/office/powerpoint/2010/main" val="1900663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B044B-E395-A411-D9BC-F99F9BD0D9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CFF1C-B777-0185-DC53-EEB6357F9556}"/>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5.1 Treinamento e função de custo</a:t>
            </a:r>
            <a:endParaRPr lang="pt-BR" dirty="0">
              <a:solidFill>
                <a:schemeClr val="bg1"/>
              </a:solidFill>
            </a:endParaRPr>
          </a:p>
        </p:txBody>
      </p:sp>
      <p:sp>
        <p:nvSpPr>
          <p:cNvPr id="8" name="Rectangle 3">
            <a:extLst>
              <a:ext uri="{FF2B5EF4-FFF2-40B4-BE49-F238E27FC236}">
                <a16:creationId xmlns:a16="http://schemas.microsoft.com/office/drawing/2014/main" id="{28AF5B00-5924-95B5-D1BD-EA761FC22E0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BD2F41D3-3B6B-AC09-6AFF-35FD6EE1ACF6}"/>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17A69CA4-F703-41F8-B888-878C3B840A2D}"/>
              </a:ext>
            </a:extLst>
          </p:cNvPr>
          <p:cNvSpPr txBox="1"/>
          <p:nvPr/>
        </p:nvSpPr>
        <p:spPr>
          <a:xfrm>
            <a:off x="346213" y="1463904"/>
            <a:ext cx="11499574"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As derivadas parciais da função custo em relação ao j-</a:t>
            </a:r>
            <a:r>
              <a:rPr lang="pt-BR" altLang="pt-BR" dirty="0" err="1">
                <a:latin typeface="Montserrat" panose="00000500000000000000" pitchFamily="2" charset="0"/>
              </a:rPr>
              <a:t>ésimo</a:t>
            </a:r>
            <a:r>
              <a:rPr lang="pt-BR" altLang="pt-BR" dirty="0">
                <a:latin typeface="Montserrat" panose="00000500000000000000" pitchFamily="2" charset="0"/>
              </a:rPr>
              <a:t> parâmetro do modelo são fornecido pela igualdade a seguir:  </a:t>
            </a:r>
          </a:p>
        </p:txBody>
      </p:sp>
      <p:sp>
        <p:nvSpPr>
          <p:cNvPr id="12" name="CaixaDeTexto 11">
            <a:extLst>
              <a:ext uri="{FF2B5EF4-FFF2-40B4-BE49-F238E27FC236}">
                <a16:creationId xmlns:a16="http://schemas.microsoft.com/office/drawing/2014/main" id="{908E3034-8FA0-AB41-2266-31C4876006CC}"/>
              </a:ext>
            </a:extLst>
          </p:cNvPr>
          <p:cNvSpPr txBox="1"/>
          <p:nvPr/>
        </p:nvSpPr>
        <p:spPr>
          <a:xfrm>
            <a:off x="668595" y="4922213"/>
            <a:ext cx="11499574" cy="784830"/>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pic>
        <p:nvPicPr>
          <p:cNvPr id="4" name="Imagem 3" descr="Diagrama&#10;&#10;O conteúdo gerado por IA pode estar incorreto.">
            <a:extLst>
              <a:ext uri="{FF2B5EF4-FFF2-40B4-BE49-F238E27FC236}">
                <a16:creationId xmlns:a16="http://schemas.microsoft.com/office/drawing/2014/main" id="{C647C37D-4FED-3366-DD16-8388E2EE84B7}"/>
              </a:ext>
            </a:extLst>
          </p:cNvPr>
          <p:cNvPicPr>
            <a:picLocks noChangeAspect="1"/>
          </p:cNvPicPr>
          <p:nvPr/>
        </p:nvPicPr>
        <p:blipFill>
          <a:blip r:embed="rId3"/>
          <a:stretch>
            <a:fillRect/>
          </a:stretch>
        </p:blipFill>
        <p:spPr>
          <a:xfrm>
            <a:off x="3031772" y="2508232"/>
            <a:ext cx="6773220" cy="1590897"/>
          </a:xfrm>
          <a:prstGeom prst="rect">
            <a:avLst/>
          </a:prstGeom>
        </p:spPr>
      </p:pic>
      <p:sp>
        <p:nvSpPr>
          <p:cNvPr id="6" name="CaixaDeTexto 5">
            <a:extLst>
              <a:ext uri="{FF2B5EF4-FFF2-40B4-BE49-F238E27FC236}">
                <a16:creationId xmlns:a16="http://schemas.microsoft.com/office/drawing/2014/main" id="{94B546AF-D07F-3338-8C6A-EB3F9C24A6FB}"/>
              </a:ext>
            </a:extLst>
          </p:cNvPr>
          <p:cNvSpPr txBox="1"/>
          <p:nvPr/>
        </p:nvSpPr>
        <p:spPr>
          <a:xfrm>
            <a:off x="357403" y="4045691"/>
            <a:ext cx="11499574"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Essa equação é bastante semelhante a da regressão linear; ela calcula o erro de predição para cada instância, o multiplica pelo valor da j-</a:t>
            </a:r>
            <a:r>
              <a:rPr lang="pt-BR" altLang="pt-BR" dirty="0" err="1">
                <a:latin typeface="Montserrat" panose="00000500000000000000" pitchFamily="2" charset="0"/>
              </a:rPr>
              <a:t>ésima</a:t>
            </a:r>
            <a:r>
              <a:rPr lang="pt-BR" altLang="pt-BR" dirty="0">
                <a:latin typeface="Montserrat" panose="00000500000000000000" pitchFamily="2" charset="0"/>
              </a:rPr>
              <a:t> característica e depois calcula a média em relação a todas instâncias de treinamento. Uma vez que você tem o vetor de gradiente contendo todas as derivadas parciais, consegue usá-lo no algoritmo do gradiente descendente. É isto: agora já sabemos como treinar um modelo de regressão logística.  </a:t>
            </a:r>
          </a:p>
        </p:txBody>
      </p:sp>
    </p:spTree>
    <p:extLst>
      <p:ext uri="{BB962C8B-B14F-4D97-AF65-F5344CB8AC3E}">
        <p14:creationId xmlns:p14="http://schemas.microsoft.com/office/powerpoint/2010/main" val="407734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202-7521-99DE-C162-7696963F59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4B0C7C-6697-B07B-89D3-3AB690A615F6}"/>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5.2. Regressão </a:t>
            </a:r>
            <a:r>
              <a:rPr lang="pt-BR" dirty="0" err="1"/>
              <a:t>softmax</a:t>
            </a:r>
            <a:endParaRPr lang="pt-BR" dirty="0">
              <a:solidFill>
                <a:schemeClr val="bg1"/>
              </a:solidFill>
            </a:endParaRPr>
          </a:p>
        </p:txBody>
      </p:sp>
      <p:sp>
        <p:nvSpPr>
          <p:cNvPr id="8" name="Rectangle 3">
            <a:extLst>
              <a:ext uri="{FF2B5EF4-FFF2-40B4-BE49-F238E27FC236}">
                <a16:creationId xmlns:a16="http://schemas.microsoft.com/office/drawing/2014/main" id="{EBFFB1AC-E97E-7EC9-6E18-95506BBB4F64}"/>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BC5B9AA3-FB1D-15F2-D16A-876066B1F741}"/>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CA157F17-79F7-9DAC-29F2-5C91D8942D69}"/>
              </a:ext>
            </a:extLst>
          </p:cNvPr>
          <p:cNvSpPr txBox="1"/>
          <p:nvPr/>
        </p:nvSpPr>
        <p:spPr>
          <a:xfrm>
            <a:off x="346213" y="1463904"/>
            <a:ext cx="11499574"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Dada uma instância </a:t>
            </a:r>
            <a:r>
              <a:rPr lang="pt-BR" altLang="pt-BR" b="1" dirty="0">
                <a:latin typeface="Montserrat" panose="00000500000000000000" pitchFamily="2" charset="0"/>
              </a:rPr>
              <a:t>x</a:t>
            </a:r>
            <a:r>
              <a:rPr lang="pt-BR" altLang="pt-BR" dirty="0">
                <a:latin typeface="Montserrat" panose="00000500000000000000" pitchFamily="2" charset="0"/>
              </a:rPr>
              <a:t>, o modelo de regressão </a:t>
            </a:r>
            <a:r>
              <a:rPr lang="pt-BR" altLang="pt-BR" dirty="0" err="1">
                <a:latin typeface="Montserrat" panose="00000500000000000000" pitchFamily="2" charset="0"/>
              </a:rPr>
              <a:t>softmax</a:t>
            </a:r>
            <a:r>
              <a:rPr lang="pt-BR" altLang="pt-BR" dirty="0">
                <a:latin typeface="Montserrat" panose="00000500000000000000" pitchFamily="2" charset="0"/>
              </a:rPr>
              <a:t> calcula um </a:t>
            </a:r>
            <a:r>
              <a:rPr lang="pt-BR" altLang="pt-BR" b="1" dirty="0">
                <a:latin typeface="Montserrat" panose="00000500000000000000" pitchFamily="2" charset="0"/>
              </a:rPr>
              <a:t>score </a:t>
            </a:r>
            <a:r>
              <a:rPr lang="pt-BR" altLang="pt-BR" dirty="0">
                <a:latin typeface="Montserrat" panose="00000500000000000000" pitchFamily="2" charset="0"/>
              </a:rPr>
              <a:t>s</a:t>
            </a:r>
            <a:r>
              <a:rPr lang="pt-BR" altLang="pt-BR" b="1" dirty="0">
                <a:latin typeface="Montserrat" panose="00000500000000000000" pitchFamily="2" charset="0"/>
              </a:rPr>
              <a:t>ₖ(x) </a:t>
            </a:r>
            <a:r>
              <a:rPr lang="pt-BR" altLang="pt-BR" dirty="0">
                <a:latin typeface="Montserrat" panose="00000500000000000000" pitchFamily="2" charset="0"/>
              </a:rPr>
              <a:t>para cada classe </a:t>
            </a:r>
            <a:r>
              <a:rPr lang="pt-BR" altLang="pt-BR" b="1" dirty="0">
                <a:latin typeface="Montserrat" panose="00000500000000000000" pitchFamily="2" charset="0"/>
              </a:rPr>
              <a:t>k</a:t>
            </a:r>
            <a:r>
              <a:rPr lang="pt-BR" altLang="pt-BR" dirty="0">
                <a:latin typeface="Montserrat" panose="00000500000000000000" pitchFamily="2" charset="0"/>
              </a:rPr>
              <a:t>, depois estima a probabilidade de cada classe aplicando a função </a:t>
            </a:r>
            <a:r>
              <a:rPr lang="pt-BR" altLang="pt-BR" dirty="0" err="1">
                <a:latin typeface="Montserrat" panose="00000500000000000000" pitchFamily="2" charset="0"/>
              </a:rPr>
              <a:t>softmax</a:t>
            </a:r>
            <a:r>
              <a:rPr lang="pt-BR" altLang="pt-BR" dirty="0">
                <a:latin typeface="Montserrat" panose="00000500000000000000" pitchFamily="2" charset="0"/>
              </a:rPr>
              <a:t> aos </a:t>
            </a:r>
            <a:r>
              <a:rPr lang="pt-BR" altLang="pt-BR" b="1" dirty="0">
                <a:latin typeface="Montserrat" panose="00000500000000000000" pitchFamily="2" charset="0"/>
              </a:rPr>
              <a:t>scores</a:t>
            </a:r>
            <a:r>
              <a:rPr lang="pt-BR" altLang="pt-BR" dirty="0">
                <a:latin typeface="Montserrat" panose="00000500000000000000" pitchFamily="2" charset="0"/>
              </a:rPr>
              <a:t>.</a:t>
            </a:r>
          </a:p>
        </p:txBody>
      </p:sp>
      <p:sp>
        <p:nvSpPr>
          <p:cNvPr id="12" name="CaixaDeTexto 11">
            <a:extLst>
              <a:ext uri="{FF2B5EF4-FFF2-40B4-BE49-F238E27FC236}">
                <a16:creationId xmlns:a16="http://schemas.microsoft.com/office/drawing/2014/main" id="{66262808-495C-F4A4-07AD-C561A5329FB3}"/>
              </a:ext>
            </a:extLst>
          </p:cNvPr>
          <p:cNvSpPr txBox="1"/>
          <p:nvPr/>
        </p:nvSpPr>
        <p:spPr>
          <a:xfrm>
            <a:off x="357403" y="3883788"/>
            <a:ext cx="11499574" cy="784830"/>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sp>
        <p:nvSpPr>
          <p:cNvPr id="6" name="CaixaDeTexto 5">
            <a:extLst>
              <a:ext uri="{FF2B5EF4-FFF2-40B4-BE49-F238E27FC236}">
                <a16:creationId xmlns:a16="http://schemas.microsoft.com/office/drawing/2014/main" id="{C7039F2C-F43F-B1F7-CD12-4AB7E531BE73}"/>
              </a:ext>
            </a:extLst>
          </p:cNvPr>
          <p:cNvSpPr txBox="1"/>
          <p:nvPr/>
        </p:nvSpPr>
        <p:spPr>
          <a:xfrm>
            <a:off x="188898" y="3429000"/>
            <a:ext cx="11499574" cy="881844"/>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repare que cada classe tem seu próprio vetor de parâmetros dedicado </a:t>
            </a:r>
            <a:r>
              <a:rPr lang="pt-BR" b="1" dirty="0"/>
              <a:t>𝜃</a:t>
            </a:r>
            <a:r>
              <a:rPr lang="pt-BR" dirty="0"/>
              <a:t>ᵏ . </a:t>
            </a:r>
            <a:r>
              <a:rPr lang="pt-BR" dirty="0">
                <a:latin typeface="Montserrat" panose="00000500000000000000" pitchFamily="2" charset="0"/>
              </a:rPr>
              <a:t>Todos esses vetores   são normalmente armazenados como linhas em uma matriz de parâmetros. </a:t>
            </a:r>
            <a:endParaRPr lang="pt-BR" altLang="pt-BR" dirty="0">
              <a:latin typeface="Montserrat" panose="00000500000000000000" pitchFamily="2" charset="0"/>
            </a:endParaRPr>
          </a:p>
        </p:txBody>
      </p:sp>
      <p:pic>
        <p:nvPicPr>
          <p:cNvPr id="5" name="Imagem 4" descr="Uma imagem contendo Texto&#10;&#10;O conteúdo gerado por IA pode estar incorreto.">
            <a:extLst>
              <a:ext uri="{FF2B5EF4-FFF2-40B4-BE49-F238E27FC236}">
                <a16:creationId xmlns:a16="http://schemas.microsoft.com/office/drawing/2014/main" id="{37DAC4C6-CDBB-AE4A-44BB-1646BF4442E4}"/>
              </a:ext>
            </a:extLst>
          </p:cNvPr>
          <p:cNvPicPr>
            <a:picLocks noChangeAspect="1"/>
          </p:cNvPicPr>
          <p:nvPr/>
        </p:nvPicPr>
        <p:blipFill>
          <a:blip r:embed="rId3"/>
          <a:stretch>
            <a:fillRect/>
          </a:stretch>
        </p:blipFill>
        <p:spPr>
          <a:xfrm>
            <a:off x="4957473" y="2554794"/>
            <a:ext cx="1962424" cy="638264"/>
          </a:xfrm>
          <a:prstGeom prst="rect">
            <a:avLst/>
          </a:prstGeom>
        </p:spPr>
      </p:pic>
      <p:sp>
        <p:nvSpPr>
          <p:cNvPr id="16" name="CaixaDeTexto 15">
            <a:extLst>
              <a:ext uri="{FF2B5EF4-FFF2-40B4-BE49-F238E27FC236}">
                <a16:creationId xmlns:a16="http://schemas.microsoft.com/office/drawing/2014/main" id="{C138CCA9-C1D3-2FE4-7E0B-7DC6826FE57D}"/>
              </a:ext>
            </a:extLst>
          </p:cNvPr>
          <p:cNvSpPr txBox="1"/>
          <p:nvPr/>
        </p:nvSpPr>
        <p:spPr>
          <a:xfrm>
            <a:off x="357403" y="4736420"/>
            <a:ext cx="11499574"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A função </a:t>
            </a:r>
            <a:r>
              <a:rPr lang="pt-BR" altLang="pt-BR" dirty="0" err="1">
                <a:latin typeface="Montserrat" panose="00000500000000000000" pitchFamily="2" charset="0"/>
              </a:rPr>
              <a:t>softmax</a:t>
            </a:r>
            <a:r>
              <a:rPr lang="pt-BR" altLang="pt-BR" dirty="0">
                <a:latin typeface="Montserrat" panose="00000500000000000000" pitchFamily="2" charset="0"/>
              </a:rPr>
              <a:t> :</a:t>
            </a:r>
          </a:p>
          <a:p>
            <a:pPr algn="just">
              <a:lnSpc>
                <a:spcPct val="150000"/>
              </a:lnSpc>
            </a:pPr>
            <a:endParaRPr lang="pt-BR" altLang="pt-BR" dirty="0">
              <a:latin typeface="Montserrat" panose="00000500000000000000" pitchFamily="2" charset="0"/>
            </a:endParaRPr>
          </a:p>
          <a:p>
            <a:pPr algn="just">
              <a:lnSpc>
                <a:spcPct val="150000"/>
              </a:lnSpc>
            </a:pPr>
            <a:r>
              <a:rPr lang="pt-BR" altLang="pt-BR" dirty="0">
                <a:latin typeface="Montserrat" panose="00000500000000000000" pitchFamily="2" charset="0"/>
              </a:rPr>
              <a:t> </a:t>
            </a: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p:txBody>
      </p:sp>
      <p:pic>
        <p:nvPicPr>
          <p:cNvPr id="18" name="Imagem 17" descr="Texto&#10;&#10;O conteúdo gerado por IA pode estar incorreto.">
            <a:extLst>
              <a:ext uri="{FF2B5EF4-FFF2-40B4-BE49-F238E27FC236}">
                <a16:creationId xmlns:a16="http://schemas.microsoft.com/office/drawing/2014/main" id="{68D745D6-E1D5-062D-69E4-99A4AEEFE562}"/>
              </a:ext>
            </a:extLst>
          </p:cNvPr>
          <p:cNvPicPr>
            <a:picLocks noChangeAspect="1"/>
          </p:cNvPicPr>
          <p:nvPr/>
        </p:nvPicPr>
        <p:blipFill>
          <a:blip r:embed="rId4"/>
          <a:stretch>
            <a:fillRect/>
          </a:stretch>
        </p:blipFill>
        <p:spPr>
          <a:xfrm>
            <a:off x="4493392" y="5347841"/>
            <a:ext cx="3677163" cy="962159"/>
          </a:xfrm>
          <a:prstGeom prst="rect">
            <a:avLst/>
          </a:prstGeom>
        </p:spPr>
      </p:pic>
    </p:spTree>
    <p:extLst>
      <p:ext uri="{BB962C8B-B14F-4D97-AF65-F5344CB8AC3E}">
        <p14:creationId xmlns:p14="http://schemas.microsoft.com/office/powerpoint/2010/main" val="916963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3E653-824A-32D7-97F8-5270C2D8358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6244C8-95DA-1D97-22CB-25278D5A330A}"/>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5.2. Regressão </a:t>
            </a:r>
            <a:r>
              <a:rPr lang="pt-BR" dirty="0" err="1"/>
              <a:t>softmax</a:t>
            </a:r>
            <a:endParaRPr lang="pt-BR" dirty="0">
              <a:solidFill>
                <a:schemeClr val="bg1"/>
              </a:solidFill>
            </a:endParaRPr>
          </a:p>
        </p:txBody>
      </p:sp>
      <p:sp>
        <p:nvSpPr>
          <p:cNvPr id="8" name="Rectangle 3">
            <a:extLst>
              <a:ext uri="{FF2B5EF4-FFF2-40B4-BE49-F238E27FC236}">
                <a16:creationId xmlns:a16="http://schemas.microsoft.com/office/drawing/2014/main" id="{82E03A9F-624F-8DDE-4F80-2094FCD1886F}"/>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F54D4B6E-213A-528D-7AC7-DC923EC31EB4}"/>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EC315C95-C3EA-CF93-99C2-C2633D8FF0AA}"/>
              </a:ext>
            </a:extLst>
          </p:cNvPr>
          <p:cNvSpPr txBox="1"/>
          <p:nvPr/>
        </p:nvSpPr>
        <p:spPr>
          <a:xfrm>
            <a:off x="346213" y="1463904"/>
            <a:ext cx="11499574"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Na equação anterior temos que: </a:t>
            </a:r>
          </a:p>
          <a:p>
            <a:pPr marL="1714500" lvl="3" indent="-342900" algn="just">
              <a:lnSpc>
                <a:spcPct val="150000"/>
              </a:lnSpc>
              <a:buFont typeface="+mj-lt"/>
              <a:buAutoNum type="arabicPeriod"/>
            </a:pPr>
            <a:r>
              <a:rPr lang="pt-BR" altLang="pt-BR" dirty="0">
                <a:latin typeface="Montserrat" panose="00000500000000000000" pitchFamily="2" charset="0"/>
              </a:rPr>
              <a:t>K é o número de classe</a:t>
            </a:r>
          </a:p>
          <a:p>
            <a:pPr marL="1714500" lvl="3" indent="-342900" algn="just">
              <a:lnSpc>
                <a:spcPct val="150000"/>
              </a:lnSpc>
              <a:buFont typeface="+mj-lt"/>
              <a:buAutoNum type="arabicPeriod"/>
            </a:pPr>
            <a:r>
              <a:rPr lang="pt-BR" altLang="pt-BR" dirty="0">
                <a:latin typeface="Montserrat" panose="00000500000000000000" pitchFamily="2" charset="0"/>
              </a:rPr>
              <a:t>s(x) é um vetor que contém os scores de cada classe para instância x.</a:t>
            </a:r>
          </a:p>
          <a:p>
            <a:pPr marL="1714500" lvl="3" indent="-342900" algn="just">
              <a:lnSpc>
                <a:spcPct val="150000"/>
              </a:lnSpc>
              <a:buFont typeface="+mj-lt"/>
              <a:buAutoNum type="arabicPeriod"/>
            </a:pPr>
            <a:r>
              <a:rPr lang="el-GR" altLang="pt-BR" dirty="0">
                <a:latin typeface="Montserrat" panose="00000500000000000000" pitchFamily="2" charset="0"/>
              </a:rPr>
              <a:t>σ(</a:t>
            </a:r>
            <a:r>
              <a:rPr lang="pt-BR" altLang="pt-BR" dirty="0">
                <a:latin typeface="Montserrat" panose="00000500000000000000" pitchFamily="2" charset="0"/>
              </a:rPr>
              <a:t>s(x))ₖ é a probabilidade estimada de que a instância à classe k, considerando os scores de cada classe para essa instância.</a:t>
            </a:r>
          </a:p>
        </p:txBody>
      </p:sp>
      <p:sp>
        <p:nvSpPr>
          <p:cNvPr id="12" name="CaixaDeTexto 11">
            <a:extLst>
              <a:ext uri="{FF2B5EF4-FFF2-40B4-BE49-F238E27FC236}">
                <a16:creationId xmlns:a16="http://schemas.microsoft.com/office/drawing/2014/main" id="{85139256-0BBF-D179-0435-9A7262A16C44}"/>
              </a:ext>
            </a:extLst>
          </p:cNvPr>
          <p:cNvSpPr txBox="1"/>
          <p:nvPr/>
        </p:nvSpPr>
        <p:spPr>
          <a:xfrm>
            <a:off x="357403" y="3883788"/>
            <a:ext cx="11499574" cy="784830"/>
          </a:xfrm>
          <a:prstGeom prst="rect">
            <a:avLst/>
          </a:prstGeom>
          <a:noFill/>
        </p:spPr>
        <p:txBody>
          <a:bodyPr wrap="square">
            <a:spAutoFit/>
          </a:bodyPr>
          <a:lstStyle/>
          <a:p>
            <a:pPr algn="just">
              <a:lnSpc>
                <a:spcPct val="150000"/>
              </a:lnSpc>
            </a:pPr>
            <a:r>
              <a:rPr lang="pt-BR" altLang="pt-BR">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sp>
        <p:nvSpPr>
          <p:cNvPr id="6" name="CaixaDeTexto 5">
            <a:extLst>
              <a:ext uri="{FF2B5EF4-FFF2-40B4-BE49-F238E27FC236}">
                <a16:creationId xmlns:a16="http://schemas.microsoft.com/office/drawing/2014/main" id="{4FFCFF95-DB10-C969-6270-99AE77D3196C}"/>
              </a:ext>
            </a:extLst>
          </p:cNvPr>
          <p:cNvSpPr txBox="1"/>
          <p:nvPr/>
        </p:nvSpPr>
        <p:spPr>
          <a:xfrm>
            <a:off x="188898" y="3429000"/>
            <a:ext cx="11499574" cy="461024"/>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a:t>
            </a:r>
          </a:p>
        </p:txBody>
      </p:sp>
      <p:sp>
        <p:nvSpPr>
          <p:cNvPr id="4" name="CaixaDeTexto 3">
            <a:extLst>
              <a:ext uri="{FF2B5EF4-FFF2-40B4-BE49-F238E27FC236}">
                <a16:creationId xmlns:a16="http://schemas.microsoft.com/office/drawing/2014/main" id="{F36A31E1-98CB-E641-B2AF-CB4624892D43}"/>
              </a:ext>
            </a:extLst>
          </p:cNvPr>
          <p:cNvSpPr txBox="1"/>
          <p:nvPr/>
        </p:nvSpPr>
        <p:spPr>
          <a:xfrm>
            <a:off x="357403" y="3732103"/>
            <a:ext cx="11499574"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Assim como o classificador de regressão logística, o classificador de regressão </a:t>
            </a:r>
            <a:r>
              <a:rPr lang="pt-BR" altLang="pt-BR" dirty="0" err="1">
                <a:latin typeface="Montserrat" panose="00000500000000000000" pitchFamily="2" charset="0"/>
              </a:rPr>
              <a:t>softmax</a:t>
            </a:r>
            <a:r>
              <a:rPr lang="pt-BR" altLang="pt-BR" dirty="0">
                <a:latin typeface="Montserrat" panose="00000500000000000000" pitchFamily="2" charset="0"/>
              </a:rPr>
              <a:t> prevê a classe com maior probabilidade estimada conforme: </a:t>
            </a: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p:txBody>
      </p:sp>
      <p:pic>
        <p:nvPicPr>
          <p:cNvPr id="10" name="Imagem 9">
            <a:extLst>
              <a:ext uri="{FF2B5EF4-FFF2-40B4-BE49-F238E27FC236}">
                <a16:creationId xmlns:a16="http://schemas.microsoft.com/office/drawing/2014/main" id="{64705BEC-7AEF-DE3E-6F43-A17FC8BAC62E}"/>
              </a:ext>
            </a:extLst>
          </p:cNvPr>
          <p:cNvPicPr>
            <a:picLocks noChangeAspect="1"/>
          </p:cNvPicPr>
          <p:nvPr/>
        </p:nvPicPr>
        <p:blipFill>
          <a:blip r:embed="rId3"/>
          <a:stretch>
            <a:fillRect/>
          </a:stretch>
        </p:blipFill>
        <p:spPr>
          <a:xfrm>
            <a:off x="2251339" y="4955885"/>
            <a:ext cx="7944959" cy="876422"/>
          </a:xfrm>
          <a:prstGeom prst="rect">
            <a:avLst/>
          </a:prstGeom>
        </p:spPr>
      </p:pic>
    </p:spTree>
    <p:extLst>
      <p:ext uri="{BB962C8B-B14F-4D97-AF65-F5344CB8AC3E}">
        <p14:creationId xmlns:p14="http://schemas.microsoft.com/office/powerpoint/2010/main" val="2160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A8553-FAB4-7DD9-FF12-8BD62DAF45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ED7574-7E3F-C492-1094-5A6015763C91}"/>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5.2. Regressão </a:t>
            </a:r>
            <a:r>
              <a:rPr lang="pt-BR" dirty="0" err="1"/>
              <a:t>softmax</a:t>
            </a:r>
            <a:endParaRPr lang="pt-BR" dirty="0">
              <a:solidFill>
                <a:schemeClr val="bg1"/>
              </a:solidFill>
            </a:endParaRPr>
          </a:p>
        </p:txBody>
      </p:sp>
      <p:sp>
        <p:nvSpPr>
          <p:cNvPr id="8" name="Rectangle 3">
            <a:extLst>
              <a:ext uri="{FF2B5EF4-FFF2-40B4-BE49-F238E27FC236}">
                <a16:creationId xmlns:a16="http://schemas.microsoft.com/office/drawing/2014/main" id="{B22668DC-A222-9D1D-2CEF-CEC7BAB46E71}"/>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242DF434-C47C-0A14-F0E1-ABA0952404A2}"/>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F06643E6-EC5E-FB7F-BE86-7D7A4C7A742F}"/>
              </a:ext>
            </a:extLst>
          </p:cNvPr>
          <p:cNvSpPr txBox="1"/>
          <p:nvPr/>
        </p:nvSpPr>
        <p:spPr>
          <a:xfrm>
            <a:off x="346213" y="1463904"/>
            <a:ext cx="11499574" cy="336951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Olhando para o treinamento. O objetivo é ter um modelo que estima uma probabilidade alta para a classe-alvo (consequentemente uma probabilidade baixa para as outras classes). Minimizar a função de custo mostrada na equação a seguir chamada </a:t>
            </a:r>
            <a:r>
              <a:rPr lang="pt-BR" altLang="pt-BR" b="1" dirty="0">
                <a:latin typeface="Montserrat" panose="00000500000000000000" pitchFamily="2" charset="0"/>
              </a:rPr>
              <a:t>entropia cruzada</a:t>
            </a:r>
            <a:r>
              <a:rPr lang="pt-BR" altLang="pt-BR" dirty="0">
                <a:latin typeface="Montserrat" panose="00000500000000000000" pitchFamily="2" charset="0"/>
              </a:rPr>
              <a:t>, pode ajudar a alcançar esse objetivo, pois penaliza o modelo quando ele estima uma probabilidade baixa para uma classe-alvo. A entropia cruzada é muitas vezes usada com o intuito de calcular o quão bem um conjunto de probabilidades de classe estimadas corresponde às classes-alvo. </a:t>
            </a: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p:txBody>
      </p:sp>
      <p:sp>
        <p:nvSpPr>
          <p:cNvPr id="12" name="CaixaDeTexto 11">
            <a:extLst>
              <a:ext uri="{FF2B5EF4-FFF2-40B4-BE49-F238E27FC236}">
                <a16:creationId xmlns:a16="http://schemas.microsoft.com/office/drawing/2014/main" id="{F9DA98AD-4AFB-2AFF-414A-C06E5DF8FC0F}"/>
              </a:ext>
            </a:extLst>
          </p:cNvPr>
          <p:cNvSpPr txBox="1"/>
          <p:nvPr/>
        </p:nvSpPr>
        <p:spPr>
          <a:xfrm>
            <a:off x="668595" y="5349607"/>
            <a:ext cx="11499574" cy="784830"/>
          </a:xfrm>
          <a:prstGeom prst="rect">
            <a:avLst/>
          </a:prstGeom>
          <a:noFill/>
        </p:spPr>
        <p:txBody>
          <a:bodyPr wrap="square">
            <a:spAutoFit/>
          </a:bodyPr>
          <a:lstStyle/>
          <a:p>
            <a:pPr algn="just">
              <a:lnSpc>
                <a:spcPct val="150000"/>
              </a:lnSpc>
            </a:pPr>
            <a:r>
              <a:rPr lang="pt-BR" altLang="pt-BR">
                <a:latin typeface="Montserrat" panose="00000500000000000000" pitchFamily="2" charset="0"/>
              </a:rPr>
              <a:t> </a:t>
            </a:r>
          </a:p>
          <a:p>
            <a:pPr marL="285750" indent="-285750" algn="just">
              <a:buFont typeface="Wingdings" panose="05000000000000000000" pitchFamily="2" charset="2"/>
              <a:buChar char="§"/>
            </a:pPr>
            <a:endParaRPr lang="pt-BR" altLang="pt-BR" dirty="0">
              <a:latin typeface="Montserrat" panose="00000500000000000000" pitchFamily="2" charset="0"/>
            </a:endParaRPr>
          </a:p>
        </p:txBody>
      </p:sp>
      <p:pic>
        <p:nvPicPr>
          <p:cNvPr id="5" name="Imagem 4" descr="Texto&#10;&#10;O conteúdo gerado por IA pode estar incorreto.">
            <a:extLst>
              <a:ext uri="{FF2B5EF4-FFF2-40B4-BE49-F238E27FC236}">
                <a16:creationId xmlns:a16="http://schemas.microsoft.com/office/drawing/2014/main" id="{3AB98589-47A6-1F69-E354-F6E567852920}"/>
              </a:ext>
            </a:extLst>
          </p:cNvPr>
          <p:cNvPicPr>
            <a:picLocks noChangeAspect="1"/>
          </p:cNvPicPr>
          <p:nvPr/>
        </p:nvPicPr>
        <p:blipFill>
          <a:blip r:embed="rId3"/>
          <a:stretch>
            <a:fillRect/>
          </a:stretch>
        </p:blipFill>
        <p:spPr>
          <a:xfrm>
            <a:off x="4031061" y="4184653"/>
            <a:ext cx="4582164" cy="952633"/>
          </a:xfrm>
          <a:prstGeom prst="rect">
            <a:avLst/>
          </a:prstGeom>
        </p:spPr>
      </p:pic>
      <p:sp>
        <p:nvSpPr>
          <p:cNvPr id="20" name="CaixaDeTexto 19">
            <a:extLst>
              <a:ext uri="{FF2B5EF4-FFF2-40B4-BE49-F238E27FC236}">
                <a16:creationId xmlns:a16="http://schemas.microsoft.com/office/drawing/2014/main" id="{62DE42FB-B6DD-BA70-9787-37C0FA3FA5F6}"/>
              </a:ext>
            </a:extLst>
          </p:cNvPr>
          <p:cNvSpPr txBox="1"/>
          <p:nvPr/>
        </p:nvSpPr>
        <p:spPr>
          <a:xfrm>
            <a:off x="572356" y="5155483"/>
            <a:ext cx="11499574"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 Nessa equação temos: A probabilidade-alvo de que a </a:t>
            </a:r>
            <a:r>
              <a:rPr lang="pt-BR" altLang="pt-BR" i="1" dirty="0">
                <a:latin typeface="Montserrat" panose="00000500000000000000" pitchFamily="2" charset="0"/>
              </a:rPr>
              <a:t>i</a:t>
            </a:r>
            <a:r>
              <a:rPr lang="pt-BR" altLang="pt-BR" dirty="0">
                <a:latin typeface="Montserrat" panose="00000500000000000000" pitchFamily="2" charset="0"/>
              </a:rPr>
              <a:t>-</a:t>
            </a:r>
            <a:r>
              <a:rPr lang="pt-BR" altLang="pt-BR" dirty="0" err="1">
                <a:latin typeface="Montserrat" panose="00000500000000000000" pitchFamily="2" charset="0"/>
              </a:rPr>
              <a:t>ésima</a:t>
            </a:r>
            <a:r>
              <a:rPr lang="pt-BR" altLang="pt-BR" dirty="0">
                <a:latin typeface="Montserrat" panose="00000500000000000000" pitchFamily="2" charset="0"/>
              </a:rPr>
              <a:t> instância pertence à classe </a:t>
            </a:r>
            <a:r>
              <a:rPr lang="pt-BR" altLang="pt-BR" i="1" dirty="0">
                <a:latin typeface="Montserrat" panose="00000500000000000000" pitchFamily="2" charset="0"/>
              </a:rPr>
              <a:t>k</a:t>
            </a:r>
            <a:r>
              <a:rPr lang="pt-BR" altLang="pt-BR" dirty="0">
                <a:latin typeface="Montserrat" panose="00000500000000000000" pitchFamily="2" charset="0"/>
              </a:rPr>
              <a:t>. Em geral, é igual a 1 ou 0, dependendo se a instância pertence à classe ou não.</a:t>
            </a:r>
          </a:p>
        </p:txBody>
      </p:sp>
    </p:spTree>
    <p:extLst>
      <p:ext uri="{BB962C8B-B14F-4D97-AF65-F5344CB8AC3E}">
        <p14:creationId xmlns:p14="http://schemas.microsoft.com/office/powerpoint/2010/main" val="4049653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37E5-F983-EB58-2D6C-6C9D9FAB05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64F25A-BDCE-6D69-000D-C3D479C34E0A}"/>
              </a:ext>
            </a:extLst>
          </p:cNvPr>
          <p:cNvSpPr txBox="1">
            <a:spLocks/>
          </p:cNvSpPr>
          <p:nvPr/>
        </p:nvSpPr>
        <p:spPr>
          <a:xfrm>
            <a:off x="1300315" y="478591"/>
            <a:ext cx="7597879"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5.2. Regressão </a:t>
            </a:r>
            <a:r>
              <a:rPr lang="pt-BR" dirty="0" err="1"/>
              <a:t>softmax</a:t>
            </a:r>
            <a:endParaRPr lang="pt-BR" dirty="0">
              <a:solidFill>
                <a:schemeClr val="bg1"/>
              </a:solidFill>
            </a:endParaRPr>
          </a:p>
        </p:txBody>
      </p:sp>
      <p:sp>
        <p:nvSpPr>
          <p:cNvPr id="8" name="Rectangle 3">
            <a:extLst>
              <a:ext uri="{FF2B5EF4-FFF2-40B4-BE49-F238E27FC236}">
                <a16:creationId xmlns:a16="http://schemas.microsoft.com/office/drawing/2014/main" id="{1651B4F7-C266-4613-5923-84DA2D8E8AA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845BEC99-F00C-71CE-A955-94087FA05D9F}"/>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7" name="CaixaDeTexto 6">
            <a:extLst>
              <a:ext uri="{FF2B5EF4-FFF2-40B4-BE49-F238E27FC236}">
                <a16:creationId xmlns:a16="http://schemas.microsoft.com/office/drawing/2014/main" id="{78DF4F41-3537-7024-D4FD-D06803241245}"/>
              </a:ext>
            </a:extLst>
          </p:cNvPr>
          <p:cNvSpPr txBox="1"/>
          <p:nvPr/>
        </p:nvSpPr>
        <p:spPr>
          <a:xfrm>
            <a:off x="346213" y="1463904"/>
            <a:ext cx="11499574"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O vetor gradiente dessa função custo é dada por :  </a:t>
            </a: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p:txBody>
      </p:sp>
      <p:sp>
        <p:nvSpPr>
          <p:cNvPr id="12" name="CaixaDeTexto 11">
            <a:extLst>
              <a:ext uri="{FF2B5EF4-FFF2-40B4-BE49-F238E27FC236}">
                <a16:creationId xmlns:a16="http://schemas.microsoft.com/office/drawing/2014/main" id="{04F81D74-C932-C281-6011-B9BC6C5CE073}"/>
              </a:ext>
            </a:extLst>
          </p:cNvPr>
          <p:cNvSpPr txBox="1"/>
          <p:nvPr/>
        </p:nvSpPr>
        <p:spPr>
          <a:xfrm>
            <a:off x="668595" y="5349607"/>
            <a:ext cx="11499574" cy="784830"/>
          </a:xfrm>
          <a:prstGeom prst="rect">
            <a:avLst/>
          </a:prstGeom>
          <a:noFill/>
        </p:spPr>
        <p:txBody>
          <a:bodyPr wrap="square">
            <a:spAutoFit/>
          </a:bodyPr>
          <a:lstStyle/>
          <a:p>
            <a:pPr algn="just">
              <a:lnSpc>
                <a:spcPct val="150000"/>
              </a:lnSpc>
            </a:pPr>
            <a:r>
              <a:rPr lang="pt-BR" altLang="pt-BR" dirty="0">
                <a:latin typeface="Montserrat" panose="00000500000000000000" pitchFamily="2" charset="0"/>
              </a:rPr>
              <a:t> </a:t>
            </a:r>
          </a:p>
          <a:p>
            <a:pPr algn="just"/>
            <a:endParaRPr lang="pt-BR" altLang="pt-BR" dirty="0">
              <a:latin typeface="Montserrat" panose="00000500000000000000" pitchFamily="2" charset="0"/>
            </a:endParaRPr>
          </a:p>
        </p:txBody>
      </p:sp>
      <p:pic>
        <p:nvPicPr>
          <p:cNvPr id="4" name="Imagem 3" descr="Uma imagem contendo objeto, relógio&#10;&#10;O conteúdo gerado por IA pode estar incorreto.">
            <a:extLst>
              <a:ext uri="{FF2B5EF4-FFF2-40B4-BE49-F238E27FC236}">
                <a16:creationId xmlns:a16="http://schemas.microsoft.com/office/drawing/2014/main" id="{482E1FB1-F4F1-9819-4D0E-BF617F8CC55A}"/>
              </a:ext>
            </a:extLst>
          </p:cNvPr>
          <p:cNvPicPr>
            <a:picLocks noChangeAspect="1"/>
          </p:cNvPicPr>
          <p:nvPr/>
        </p:nvPicPr>
        <p:blipFill>
          <a:blip r:embed="rId3"/>
          <a:stretch>
            <a:fillRect/>
          </a:stretch>
        </p:blipFill>
        <p:spPr>
          <a:xfrm>
            <a:off x="3582712" y="2468931"/>
            <a:ext cx="5048955" cy="943107"/>
          </a:xfrm>
          <a:prstGeom prst="rect">
            <a:avLst/>
          </a:prstGeom>
        </p:spPr>
      </p:pic>
      <p:sp>
        <p:nvSpPr>
          <p:cNvPr id="6" name="CaixaDeTexto 5">
            <a:extLst>
              <a:ext uri="{FF2B5EF4-FFF2-40B4-BE49-F238E27FC236}">
                <a16:creationId xmlns:a16="http://schemas.microsoft.com/office/drawing/2014/main" id="{256A08C3-7E45-BC18-BD28-6CF528F26642}"/>
              </a:ext>
            </a:extLst>
          </p:cNvPr>
          <p:cNvSpPr txBox="1"/>
          <p:nvPr/>
        </p:nvSpPr>
        <p:spPr>
          <a:xfrm>
            <a:off x="474032" y="3797779"/>
            <a:ext cx="11499574"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tLang="pt-BR" dirty="0">
                <a:latin typeface="Montserrat" panose="00000500000000000000" pitchFamily="2" charset="0"/>
              </a:rPr>
              <a:t>Agora podemos calcular os gradiente para todas as classes de utilizar o gradiente descendente ( ou qualquer outro algoritmo de otimização) a fim de encontrar a matriz de parâmetros que minimizar a função de custo.  </a:t>
            </a: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tLang="pt-BR" dirty="0">
              <a:latin typeface="Montserrat" panose="00000500000000000000" pitchFamily="2" charset="0"/>
            </a:endParaRPr>
          </a:p>
        </p:txBody>
      </p:sp>
    </p:spTree>
    <p:extLst>
      <p:ext uri="{BB962C8B-B14F-4D97-AF65-F5344CB8AC3E}">
        <p14:creationId xmlns:p14="http://schemas.microsoft.com/office/powerpoint/2010/main" val="1966135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green and black logo&#10;&#10;Description automatically generated">
            <a:extLst>
              <a:ext uri="{FF2B5EF4-FFF2-40B4-BE49-F238E27FC236}">
                <a16:creationId xmlns:a16="http://schemas.microsoft.com/office/drawing/2014/main" id="{858559DF-1D60-0D50-A523-84AEFC7F4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846190"/>
            <a:ext cx="4870368" cy="2011462"/>
          </a:xfrm>
          <a:prstGeom prst="rect">
            <a:avLst/>
          </a:prstGeom>
        </p:spPr>
      </p:pic>
      <p:sp>
        <p:nvSpPr>
          <p:cNvPr id="19" name="Espaço Reservado para Conteúdo 18">
            <a:extLst>
              <a:ext uri="{FF2B5EF4-FFF2-40B4-BE49-F238E27FC236}">
                <a16:creationId xmlns:a16="http://schemas.microsoft.com/office/drawing/2014/main" id="{6DF3BA36-C02F-B1A5-F12A-B5D7B035D70A}"/>
              </a:ext>
            </a:extLst>
          </p:cNvPr>
          <p:cNvSpPr>
            <a:spLocks noGrp="1"/>
          </p:cNvSpPr>
          <p:nvPr>
            <p:ph idx="1"/>
          </p:nvPr>
        </p:nvSpPr>
        <p:spPr/>
        <p:txBody>
          <a:bodyPr/>
          <a:lstStyle/>
          <a:p>
            <a:endParaRPr lang="pt-BR"/>
          </a:p>
        </p:txBody>
      </p:sp>
      <p:pic>
        <p:nvPicPr>
          <p:cNvPr id="20" name="Imagem 19" descr="Uma imagem contendo Interface gráfica do usuário&#10;&#10;O conteúdo gerado por IA pode estar incorreto.">
            <a:extLst>
              <a:ext uri="{FF2B5EF4-FFF2-40B4-BE49-F238E27FC236}">
                <a16:creationId xmlns:a16="http://schemas.microsoft.com/office/drawing/2014/main" id="{D77AB5CE-3CE4-42DC-1F0F-0B11FFE915DC}"/>
              </a:ext>
            </a:extLst>
          </p:cNvPr>
          <p:cNvPicPr>
            <a:picLocks noChangeAspect="1"/>
          </p:cNvPicPr>
          <p:nvPr/>
        </p:nvPicPr>
        <p:blipFill>
          <a:blip r:embed="rId3"/>
          <a:stretch>
            <a:fillRect/>
          </a:stretch>
        </p:blipFill>
        <p:spPr>
          <a:xfrm>
            <a:off x="0" y="0"/>
            <a:ext cx="12192000" cy="6858000"/>
          </a:xfrm>
          <a:prstGeom prst="rect">
            <a:avLst/>
          </a:prstGeom>
        </p:spPr>
      </p:pic>
      <p:pic>
        <p:nvPicPr>
          <p:cNvPr id="21" name="Espaço Reservado para Conteúdo 4" descr="Interface gráfica do usuário&#10;&#10;O conteúdo gerado por IA pode estar incorreto.">
            <a:extLst>
              <a:ext uri="{FF2B5EF4-FFF2-40B4-BE49-F238E27FC236}">
                <a16:creationId xmlns:a16="http://schemas.microsoft.com/office/drawing/2014/main" id="{BB97E3C1-B0FD-DBE1-E137-F3BC71EBB425}"/>
              </a:ext>
            </a:extLst>
          </p:cNvPr>
          <p:cNvPicPr>
            <a:picLocks noChangeAspect="1"/>
          </p:cNvPicPr>
          <p:nvPr/>
        </p:nvPicPr>
        <p:blipFill>
          <a:blip r:embed="rId4">
            <a:clrChange>
              <a:clrFrom>
                <a:srgbClr val="F0F1F5"/>
              </a:clrFrom>
              <a:clrTo>
                <a:srgbClr val="F0F1F5">
                  <a:alpha val="0"/>
                </a:srgbClr>
              </a:clrTo>
            </a:clrChange>
          </a:blip>
          <a:srcRect l="53125" t="20267"/>
          <a:stretch>
            <a:fillRect/>
          </a:stretch>
        </p:blipFill>
        <p:spPr>
          <a:xfrm>
            <a:off x="5687568" y="634557"/>
            <a:ext cx="6504432" cy="6223443"/>
          </a:xfrm>
          <a:prstGeom prst="rect">
            <a:avLst/>
          </a:prstGeom>
        </p:spPr>
      </p:pic>
      <p:sp>
        <p:nvSpPr>
          <p:cNvPr id="22" name="Retângulo 21">
            <a:extLst>
              <a:ext uri="{FF2B5EF4-FFF2-40B4-BE49-F238E27FC236}">
                <a16:creationId xmlns:a16="http://schemas.microsoft.com/office/drawing/2014/main" id="{E39EECB2-FC60-80AE-C2DC-7E32C3B794CF}"/>
              </a:ext>
            </a:extLst>
          </p:cNvPr>
          <p:cNvSpPr/>
          <p:nvPr/>
        </p:nvSpPr>
        <p:spPr>
          <a:xfrm>
            <a:off x="6647688" y="1216152"/>
            <a:ext cx="2112264" cy="4901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Espaço Reservado para Conteúdo 4" descr="Interface gráfica do usuário&#10;&#10;O conteúdo gerado por IA pode estar incorreto.">
            <a:extLst>
              <a:ext uri="{FF2B5EF4-FFF2-40B4-BE49-F238E27FC236}">
                <a16:creationId xmlns:a16="http://schemas.microsoft.com/office/drawing/2014/main" id="{C0B0EB07-96BA-4A3D-A79E-8BFB86A44408}"/>
              </a:ext>
            </a:extLst>
          </p:cNvPr>
          <p:cNvPicPr>
            <a:picLocks noChangeAspect="1"/>
          </p:cNvPicPr>
          <p:nvPr/>
        </p:nvPicPr>
        <p:blipFill>
          <a:blip r:embed="rId4">
            <a:clrChange>
              <a:clrFrom>
                <a:srgbClr val="F0F1F5"/>
              </a:clrFrom>
              <a:clrTo>
                <a:srgbClr val="F0F1F5">
                  <a:alpha val="0"/>
                </a:srgbClr>
              </a:clrTo>
            </a:clrChange>
          </a:blip>
          <a:srcRect l="60299" t="48472" r="25007" b="20916"/>
          <a:stretch>
            <a:fillRect/>
          </a:stretch>
        </p:blipFill>
        <p:spPr>
          <a:xfrm>
            <a:off x="6592824" y="1645903"/>
            <a:ext cx="2219066" cy="2391970"/>
          </a:xfrm>
          <a:prstGeom prst="rect">
            <a:avLst/>
          </a:prstGeom>
        </p:spPr>
      </p:pic>
      <p:pic>
        <p:nvPicPr>
          <p:cNvPr id="24" name="Imagem 23" descr="Ícone&#10;&#10;O conteúdo gerado por IA pode estar incorreto.">
            <a:extLst>
              <a:ext uri="{FF2B5EF4-FFF2-40B4-BE49-F238E27FC236}">
                <a16:creationId xmlns:a16="http://schemas.microsoft.com/office/drawing/2014/main" id="{A2E4B29B-6085-9B8E-25D0-09C577DB638E}"/>
              </a:ext>
            </a:extLst>
          </p:cNvPr>
          <p:cNvPicPr>
            <a:picLocks noChangeAspect="1"/>
          </p:cNvPicPr>
          <p:nvPr/>
        </p:nvPicPr>
        <p:blipFill>
          <a:blip r:embed="rId5"/>
          <a:stretch>
            <a:fillRect/>
          </a:stretch>
        </p:blipFill>
        <p:spPr>
          <a:xfrm>
            <a:off x="6766560" y="4892922"/>
            <a:ext cx="1854305" cy="638349"/>
          </a:xfrm>
          <a:prstGeom prst="rect">
            <a:avLst/>
          </a:prstGeom>
        </p:spPr>
      </p:pic>
      <p:pic>
        <p:nvPicPr>
          <p:cNvPr id="25" name="Picture 5" descr="A green and black logo&#10;&#10;Description automatically generated">
            <a:extLst>
              <a:ext uri="{FF2B5EF4-FFF2-40B4-BE49-F238E27FC236}">
                <a16:creationId xmlns:a16="http://schemas.microsoft.com/office/drawing/2014/main" id="{25133969-CB96-3CD6-85D6-745A53078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633581"/>
            <a:ext cx="4870368" cy="2011462"/>
          </a:xfrm>
          <a:prstGeom prst="rect">
            <a:avLst/>
          </a:prstGeom>
        </p:spPr>
      </p:pic>
      <p:sp>
        <p:nvSpPr>
          <p:cNvPr id="2" name="Retângulo 1">
            <a:extLst>
              <a:ext uri="{FF2B5EF4-FFF2-40B4-BE49-F238E27FC236}">
                <a16:creationId xmlns:a16="http://schemas.microsoft.com/office/drawing/2014/main" id="{23E7551D-CEFF-B38F-2A86-EBDA600E5BB7}"/>
              </a:ext>
            </a:extLst>
          </p:cNvPr>
          <p:cNvSpPr/>
          <p:nvPr/>
        </p:nvSpPr>
        <p:spPr>
          <a:xfrm>
            <a:off x="2286000" y="3851921"/>
            <a:ext cx="3054096" cy="610351"/>
          </a:xfrm>
          <a:prstGeom prst="rect">
            <a:avLst/>
          </a:prstGeom>
          <a:solidFill>
            <a:srgbClr val="F0F1F5"/>
          </a:solidFill>
          <a:ln>
            <a:solidFill>
              <a:srgbClr val="F0F1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9489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87B60-2ADF-FBE9-55E4-02BCABF2B0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B1C3F-B81F-F10F-F6E8-B5225F519317}"/>
              </a:ext>
            </a:extLst>
          </p:cNvPr>
          <p:cNvSpPr txBox="1">
            <a:spLocks/>
          </p:cNvSpPr>
          <p:nvPr/>
        </p:nvSpPr>
        <p:spPr>
          <a:xfrm>
            <a:off x="1445738" y="219103"/>
            <a:ext cx="2909772"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Introdução </a:t>
            </a:r>
            <a:endParaRPr lang="pt-BR">
              <a:solidFill>
                <a:schemeClr val="bg1"/>
              </a:solidFill>
            </a:endParaRPr>
          </a:p>
        </p:txBody>
      </p:sp>
      <p:sp>
        <p:nvSpPr>
          <p:cNvPr id="8" name="Rectangle 3">
            <a:extLst>
              <a:ext uri="{FF2B5EF4-FFF2-40B4-BE49-F238E27FC236}">
                <a16:creationId xmlns:a16="http://schemas.microsoft.com/office/drawing/2014/main" id="{C52BE09C-AD43-BF56-02B4-B3DC01450D05}"/>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6" name="CaixaDeTexto 5">
            <a:extLst>
              <a:ext uri="{FF2B5EF4-FFF2-40B4-BE49-F238E27FC236}">
                <a16:creationId xmlns:a16="http://schemas.microsoft.com/office/drawing/2014/main" id="{C2798EEF-1E5A-C4C1-D438-C88D21399A61}"/>
              </a:ext>
            </a:extLst>
          </p:cNvPr>
          <p:cNvSpPr txBox="1"/>
          <p:nvPr/>
        </p:nvSpPr>
        <p:spPr>
          <a:xfrm>
            <a:off x="308113" y="1560732"/>
            <a:ext cx="11499574" cy="4524315"/>
          </a:xfrm>
          <a:prstGeom prst="rect">
            <a:avLst/>
          </a:prstGeom>
          <a:noFill/>
        </p:spPr>
        <p:txBody>
          <a:bodyPr wrap="square">
            <a:spAutoFit/>
          </a:bodyPr>
          <a:lstStyle/>
          <a:p>
            <a:pPr marL="285750" indent="-285750" algn="just">
              <a:buFont typeface="Wingdings" panose="05000000000000000000" pitchFamily="2" charset="2"/>
              <a:buChar char="§"/>
            </a:pPr>
            <a:r>
              <a:rPr lang="pt-BR" altLang="pt-BR">
                <a:latin typeface="Montserrat" pitchFamily="2" charset="0"/>
              </a:rPr>
              <a:t>Usando uma equação direta de forma fechada que calcula os parâmetros do modelo que melhor se ajustam ao modelo no conjunto de treinamento (ou seja, os parâmetros do modelo que minimizam a função de custo no conjunto de treinamento).</a:t>
            </a:r>
          </a:p>
          <a:p>
            <a:pPr marL="285750" indent="-285750" algn="just">
              <a:buFont typeface="Wingdings" panose="05000000000000000000" pitchFamily="2" charset="2"/>
              <a:buChar char="§"/>
            </a:pPr>
            <a:endParaRPr lang="pt-BR" altLang="pt-BR">
              <a:latin typeface="Montserrat" pitchFamily="2" charset="0"/>
            </a:endParaRPr>
          </a:p>
          <a:p>
            <a:pPr marL="285750" indent="-285750" algn="just">
              <a:buFont typeface="Wingdings" panose="05000000000000000000" pitchFamily="2" charset="2"/>
              <a:buChar char="§"/>
            </a:pPr>
            <a:r>
              <a:rPr lang="pt-BR" altLang="pt-BR">
                <a:latin typeface="Montserrat" pitchFamily="2" charset="0"/>
              </a:rPr>
              <a:t>Usando uma abordagem de otimização, chamada </a:t>
            </a:r>
            <a:r>
              <a:rPr lang="pt-BR" altLang="pt-BR" b="1">
                <a:latin typeface="Montserrat" pitchFamily="2" charset="0"/>
              </a:rPr>
              <a:t>gradiente descendente, </a:t>
            </a:r>
            <a:r>
              <a:rPr lang="pt-BR" altLang="pt-BR">
                <a:latin typeface="Montserrat" pitchFamily="2" charset="0"/>
              </a:rPr>
              <a:t>os parâmetros do modelo são ajustados gradualmente para minimizar a função de custo no conjunto de treinamento, eventualmente convergindo para o mesmo conjunto de parâmetros obtido pelo método de solução analítica.</a:t>
            </a:r>
          </a:p>
          <a:p>
            <a:pPr algn="just"/>
            <a:endParaRPr lang="pt-BR" altLang="pt-BR" b="1">
              <a:latin typeface="Montserrat" pitchFamily="2" charset="0"/>
            </a:endParaRPr>
          </a:p>
          <a:p>
            <a:pPr marL="800100" lvl="1" indent="-342900" algn="just">
              <a:lnSpc>
                <a:spcPct val="150000"/>
              </a:lnSpc>
              <a:buFont typeface="+mj-lt"/>
              <a:buAutoNum type="arabicPeriod"/>
            </a:pPr>
            <a:r>
              <a:rPr lang="pt-BR" altLang="pt-BR" b="1">
                <a:latin typeface="Montserrat" pitchFamily="2" charset="0"/>
              </a:rPr>
              <a:t>Gradiente descendente em </a:t>
            </a:r>
            <a:r>
              <a:rPr lang="pt-BR" altLang="pt-BR" b="1" err="1">
                <a:latin typeface="Montserrat" pitchFamily="2" charset="0"/>
              </a:rPr>
              <a:t>bach</a:t>
            </a:r>
            <a:r>
              <a:rPr lang="pt-BR" altLang="pt-BR" b="1">
                <a:latin typeface="Montserrat" pitchFamily="2" charset="0"/>
              </a:rPr>
              <a:t> (em lote)  </a:t>
            </a:r>
          </a:p>
          <a:p>
            <a:pPr marL="800100" lvl="1" indent="-342900" algn="just">
              <a:lnSpc>
                <a:spcPct val="150000"/>
              </a:lnSpc>
              <a:buFont typeface="+mj-lt"/>
              <a:buAutoNum type="arabicPeriod"/>
            </a:pPr>
            <a:r>
              <a:rPr lang="pt-BR" altLang="pt-BR" b="1">
                <a:latin typeface="Montserrat" pitchFamily="2" charset="0"/>
              </a:rPr>
              <a:t>Gradiente descendente estocástico </a:t>
            </a:r>
          </a:p>
          <a:p>
            <a:pPr marL="800100" lvl="1" indent="-342900" algn="just">
              <a:lnSpc>
                <a:spcPct val="150000"/>
              </a:lnSpc>
              <a:buFont typeface="+mj-lt"/>
              <a:buAutoNum type="arabicPeriod"/>
            </a:pPr>
            <a:r>
              <a:rPr lang="pt-BR" altLang="pt-BR" b="1">
                <a:latin typeface="Montserrat" pitchFamily="2" charset="0"/>
              </a:rPr>
              <a:t>Gradiente descendente em </a:t>
            </a:r>
            <a:r>
              <a:rPr lang="pt-BR" altLang="pt-BR" b="1" err="1">
                <a:latin typeface="Montserrat" pitchFamily="2" charset="0"/>
              </a:rPr>
              <a:t>mini-batch</a:t>
            </a:r>
            <a:r>
              <a:rPr lang="pt-BR" altLang="pt-BR" b="1">
                <a:latin typeface="Montserrat" pitchFamily="2" charset="0"/>
              </a:rPr>
              <a:t>.</a:t>
            </a:r>
          </a:p>
          <a:p>
            <a:pPr marL="285750" indent="-285750" algn="just">
              <a:lnSpc>
                <a:spcPct val="150000"/>
              </a:lnSpc>
              <a:buFont typeface="Wingdings" panose="05000000000000000000" pitchFamily="2" charset="2"/>
              <a:buChar char="§"/>
            </a:pPr>
            <a:endParaRPr lang="pt-BR" altLang="pt-BR" b="1">
              <a:latin typeface="Montserrat" pitchFamily="2" charset="0"/>
            </a:endParaRPr>
          </a:p>
          <a:p>
            <a:pPr algn="just"/>
            <a:endParaRPr lang="pt-BR" altLang="pt-BR" b="1">
              <a:latin typeface="Montserrat" pitchFamily="2" charset="0"/>
            </a:endParaRPr>
          </a:p>
        </p:txBody>
      </p:sp>
      <p:sp>
        <p:nvSpPr>
          <p:cNvPr id="9" name="CaixaDeTexto 8">
            <a:extLst>
              <a:ext uri="{FF2B5EF4-FFF2-40B4-BE49-F238E27FC236}">
                <a16:creationId xmlns:a16="http://schemas.microsoft.com/office/drawing/2014/main" id="{6A6D2688-CBF1-86DA-6B2C-787B3CBB325B}"/>
              </a:ext>
            </a:extLst>
          </p:cNvPr>
          <p:cNvSpPr txBox="1"/>
          <p:nvPr/>
        </p:nvSpPr>
        <p:spPr>
          <a:xfrm>
            <a:off x="1445738" y="997639"/>
            <a:ext cx="9322904" cy="369332"/>
          </a:xfrm>
          <a:prstGeom prst="rect">
            <a:avLst/>
          </a:prstGeom>
          <a:noFill/>
        </p:spPr>
        <p:txBody>
          <a:bodyPr wrap="square">
            <a:spAutoFit/>
          </a:bodyPr>
          <a:lstStyle/>
          <a:p>
            <a:pPr algn="just"/>
            <a:r>
              <a:rPr lang="pt-BR" altLang="pt-BR">
                <a:latin typeface="Montserrat" pitchFamily="2" charset="0"/>
              </a:rPr>
              <a:t>Abordaremos duas maneiras diferentes de treinar uma </a:t>
            </a:r>
            <a:r>
              <a:rPr lang="pt-BR" altLang="pt-BR" b="1">
                <a:latin typeface="Montserrat" pitchFamily="2" charset="0"/>
              </a:rPr>
              <a:t> regressão linear</a:t>
            </a:r>
            <a:r>
              <a:rPr lang="pt-BR" altLang="pt-BR">
                <a:latin typeface="Montserrat" pitchFamily="2" charset="0"/>
              </a:rPr>
              <a:t>:</a:t>
            </a:r>
            <a:endParaRPr lang="pt-BR" altLang="pt-BR" b="1">
              <a:latin typeface="Montserrat" pitchFamily="2" charset="0"/>
            </a:endParaRPr>
          </a:p>
        </p:txBody>
      </p:sp>
    </p:spTree>
    <p:extLst>
      <p:ext uri="{BB962C8B-B14F-4D97-AF65-F5344CB8AC3E}">
        <p14:creationId xmlns:p14="http://schemas.microsoft.com/office/powerpoint/2010/main" val="311962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A6558-C7D7-62FA-C504-E5485D14DD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9604CA-3EA9-00C9-2352-B7D7A0BB02AE}"/>
              </a:ext>
            </a:extLst>
          </p:cNvPr>
          <p:cNvSpPr txBox="1">
            <a:spLocks/>
          </p:cNvSpPr>
          <p:nvPr/>
        </p:nvSpPr>
        <p:spPr>
          <a:xfrm>
            <a:off x="1246954" y="219102"/>
            <a:ext cx="6815497" cy="1077218"/>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Gradiente </a:t>
            </a:r>
            <a:r>
              <a:rPr lang="pt-BR" err="1"/>
              <a:t>Descedente</a:t>
            </a:r>
            <a:r>
              <a:rPr lang="pt-BR"/>
              <a:t> em </a:t>
            </a:r>
            <a:r>
              <a:rPr lang="pt-BR" err="1"/>
              <a:t>mini-batch</a:t>
            </a:r>
            <a:r>
              <a:rPr lang="pt-BR"/>
              <a:t> </a:t>
            </a:r>
            <a:endParaRPr lang="pt-BR">
              <a:solidFill>
                <a:schemeClr val="bg1"/>
              </a:solidFill>
            </a:endParaRPr>
          </a:p>
        </p:txBody>
      </p:sp>
      <p:sp>
        <p:nvSpPr>
          <p:cNvPr id="8" name="Rectangle 3">
            <a:extLst>
              <a:ext uri="{FF2B5EF4-FFF2-40B4-BE49-F238E27FC236}">
                <a16:creationId xmlns:a16="http://schemas.microsoft.com/office/drawing/2014/main" id="{6DB1277F-CEB9-DE5F-3668-F42B9A35DF6D}"/>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D7132CE6-83C2-6088-2FB9-D293A12B4248}"/>
              </a:ext>
            </a:extLst>
          </p:cNvPr>
          <p:cNvSpPr txBox="1"/>
          <p:nvPr/>
        </p:nvSpPr>
        <p:spPr>
          <a:xfrm>
            <a:off x="308113" y="1560732"/>
            <a:ext cx="11499574" cy="646331"/>
          </a:xfrm>
          <a:prstGeom prst="rect">
            <a:avLst/>
          </a:prstGeom>
          <a:noFill/>
        </p:spPr>
        <p:txBody>
          <a:bodyPr wrap="square">
            <a:spAutoFit/>
          </a:bodyPr>
          <a:lstStyle/>
          <a:p>
            <a:pPr marL="285750" indent="-285750" algn="just">
              <a:buFont typeface="Arial" panose="020B0604020202020204" pitchFamily="34" charset="0"/>
              <a:buChar char="•"/>
            </a:pPr>
            <a:r>
              <a:rPr lang="pt-BR" altLang="pt-BR">
                <a:latin typeface="Montserrat" panose="00000500000000000000" pitchFamily="2" charset="0"/>
              </a:rPr>
              <a:t>Em cada etapa o gradiente descendente em </a:t>
            </a:r>
            <a:r>
              <a:rPr lang="pt-BR" altLang="pt-BR" err="1">
                <a:latin typeface="Montserrat" panose="00000500000000000000" pitchFamily="2" charset="0"/>
              </a:rPr>
              <a:t>mini-batch</a:t>
            </a:r>
            <a:r>
              <a:rPr lang="pt-BR" altLang="pt-BR">
                <a:latin typeface="Montserrat" panose="00000500000000000000" pitchFamily="2" charset="0"/>
              </a:rPr>
              <a:t> calcula os gradientes em pequenos conjuntos aleatórios de instância chamados </a:t>
            </a:r>
            <a:r>
              <a:rPr lang="pt-BR" altLang="pt-BR" err="1">
                <a:latin typeface="Montserrat" panose="00000500000000000000" pitchFamily="2" charset="0"/>
              </a:rPr>
              <a:t>mini-batches</a:t>
            </a:r>
            <a:r>
              <a:rPr lang="pt-BR" altLang="pt-BR">
                <a:latin typeface="Montserrat" panose="00000500000000000000" pitchFamily="2" charset="0"/>
              </a:rPr>
              <a:t>.</a:t>
            </a:r>
          </a:p>
        </p:txBody>
      </p:sp>
      <p:sp>
        <p:nvSpPr>
          <p:cNvPr id="15" name="CaixaDeTexto 14">
            <a:extLst>
              <a:ext uri="{FF2B5EF4-FFF2-40B4-BE49-F238E27FC236}">
                <a16:creationId xmlns:a16="http://schemas.microsoft.com/office/drawing/2014/main" id="{E59604A7-E203-2BB2-44D5-CA3822A02A11}"/>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10" name="Imagem 9" descr="Gráfico, Gráfico de linhas&#10;&#10;O conteúdo gerado por IA pode estar incorreto.">
            <a:extLst>
              <a:ext uri="{FF2B5EF4-FFF2-40B4-BE49-F238E27FC236}">
                <a16:creationId xmlns:a16="http://schemas.microsoft.com/office/drawing/2014/main" id="{DF46E3C4-3CA2-5353-D097-4DF0A7D7FD78}"/>
              </a:ext>
            </a:extLst>
          </p:cNvPr>
          <p:cNvPicPr>
            <a:picLocks noChangeAspect="1"/>
          </p:cNvPicPr>
          <p:nvPr/>
        </p:nvPicPr>
        <p:blipFill>
          <a:blip r:embed="rId2"/>
          <a:stretch>
            <a:fillRect/>
          </a:stretch>
        </p:blipFill>
        <p:spPr>
          <a:xfrm>
            <a:off x="501445" y="2792883"/>
            <a:ext cx="5122607" cy="3067478"/>
          </a:xfrm>
          <a:prstGeom prst="rect">
            <a:avLst/>
          </a:prstGeom>
        </p:spPr>
      </p:pic>
      <p:pic>
        <p:nvPicPr>
          <p:cNvPr id="13" name="Imagem 12" descr="Tabela&#10;&#10;O conteúdo gerado por IA pode estar incorreto.">
            <a:extLst>
              <a:ext uri="{FF2B5EF4-FFF2-40B4-BE49-F238E27FC236}">
                <a16:creationId xmlns:a16="http://schemas.microsoft.com/office/drawing/2014/main" id="{B5485DA5-87C0-9381-B299-BD663B5619DB}"/>
              </a:ext>
            </a:extLst>
          </p:cNvPr>
          <p:cNvPicPr>
            <a:picLocks noChangeAspect="1"/>
          </p:cNvPicPr>
          <p:nvPr/>
        </p:nvPicPr>
        <p:blipFill>
          <a:blip r:embed="rId3"/>
          <a:stretch>
            <a:fillRect/>
          </a:stretch>
        </p:blipFill>
        <p:spPr>
          <a:xfrm>
            <a:off x="5938685" y="2792884"/>
            <a:ext cx="6046838" cy="2791214"/>
          </a:xfrm>
          <a:prstGeom prst="rect">
            <a:avLst/>
          </a:prstGeom>
        </p:spPr>
      </p:pic>
    </p:spTree>
    <p:extLst>
      <p:ext uri="{BB962C8B-B14F-4D97-AF65-F5344CB8AC3E}">
        <p14:creationId xmlns:p14="http://schemas.microsoft.com/office/powerpoint/2010/main" val="4202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3C84-6CC5-F879-C083-6E9572EE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E7DA6F-C193-C065-2ABF-7CDC318B9315}"/>
              </a:ext>
            </a:extLst>
          </p:cNvPr>
          <p:cNvSpPr txBox="1">
            <a:spLocks/>
          </p:cNvSpPr>
          <p:nvPr/>
        </p:nvSpPr>
        <p:spPr>
          <a:xfrm>
            <a:off x="1300316" y="478591"/>
            <a:ext cx="5690420"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Polinomial</a:t>
            </a:r>
            <a:endParaRPr lang="pt-BR">
              <a:solidFill>
                <a:schemeClr val="bg1"/>
              </a:solidFill>
            </a:endParaRPr>
          </a:p>
        </p:txBody>
      </p:sp>
      <p:sp>
        <p:nvSpPr>
          <p:cNvPr id="8" name="Rectangle 3">
            <a:extLst>
              <a:ext uri="{FF2B5EF4-FFF2-40B4-BE49-F238E27FC236}">
                <a16:creationId xmlns:a16="http://schemas.microsoft.com/office/drawing/2014/main" id="{CB34FEEA-2CB4-8531-67E4-C9F2FFB2DB97}"/>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045BE202-8AE0-6F60-4120-D4E0FCC863DC}"/>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7B8F99F8-C929-66B7-214F-65037DC8E1F2}"/>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24" name="CaixaDeTexto 23">
            <a:extLst>
              <a:ext uri="{FF2B5EF4-FFF2-40B4-BE49-F238E27FC236}">
                <a16:creationId xmlns:a16="http://schemas.microsoft.com/office/drawing/2014/main" id="{FA7EBC67-83F0-3DCB-5197-511A06CACA50}"/>
              </a:ext>
            </a:extLst>
          </p:cNvPr>
          <p:cNvSpPr txBox="1"/>
          <p:nvPr/>
        </p:nvSpPr>
        <p:spPr>
          <a:xfrm>
            <a:off x="335023" y="1458733"/>
            <a:ext cx="11883887" cy="369332"/>
          </a:xfrm>
          <a:prstGeom prst="rect">
            <a:avLst/>
          </a:prstGeom>
          <a:noFill/>
        </p:spPr>
        <p:txBody>
          <a:bodyPr wrap="square">
            <a:spAutoFit/>
          </a:bodyPr>
          <a:lstStyle/>
          <a:p>
            <a:pPr marL="285750" indent="-285750" algn="just">
              <a:buFont typeface="Wingdings" panose="05000000000000000000" pitchFamily="2" charset="2"/>
              <a:buChar char="§"/>
            </a:pPr>
            <a:r>
              <a:rPr lang="pt-BR">
                <a:latin typeface="Montserrat" panose="00000500000000000000" pitchFamily="2" charset="0"/>
              </a:rPr>
              <a:t>E se os dados se comportarem de modo não-linear ? </a:t>
            </a:r>
          </a:p>
        </p:txBody>
      </p:sp>
      <p:pic>
        <p:nvPicPr>
          <p:cNvPr id="5" name="Imagem 4" descr="Gráfico, Gráfico de dispersão&#10;&#10;O conteúdo gerado por IA pode estar incorreto.">
            <a:extLst>
              <a:ext uri="{FF2B5EF4-FFF2-40B4-BE49-F238E27FC236}">
                <a16:creationId xmlns:a16="http://schemas.microsoft.com/office/drawing/2014/main" id="{DB5C1384-A208-B6C7-47B2-ADFEB9AA4437}"/>
              </a:ext>
            </a:extLst>
          </p:cNvPr>
          <p:cNvPicPr>
            <a:picLocks noChangeAspect="1"/>
          </p:cNvPicPr>
          <p:nvPr/>
        </p:nvPicPr>
        <p:blipFill>
          <a:blip r:embed="rId2"/>
          <a:stretch>
            <a:fillRect/>
          </a:stretch>
        </p:blipFill>
        <p:spPr>
          <a:xfrm>
            <a:off x="482509" y="2721298"/>
            <a:ext cx="5753903" cy="3658111"/>
          </a:xfrm>
          <a:prstGeom prst="rect">
            <a:avLst/>
          </a:prstGeom>
        </p:spPr>
      </p:pic>
      <p:sp>
        <p:nvSpPr>
          <p:cNvPr id="6" name="CaixaDeTexto 5">
            <a:extLst>
              <a:ext uri="{FF2B5EF4-FFF2-40B4-BE49-F238E27FC236}">
                <a16:creationId xmlns:a16="http://schemas.microsoft.com/office/drawing/2014/main" id="{339C4518-CA8E-D4C0-A891-178EA64995B0}"/>
              </a:ext>
            </a:extLst>
          </p:cNvPr>
          <p:cNvSpPr txBox="1"/>
          <p:nvPr/>
        </p:nvSpPr>
        <p:spPr>
          <a:xfrm>
            <a:off x="6236412" y="2782669"/>
            <a:ext cx="5828872" cy="32778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Curiosamente  podemos usar um modelo linear para ajustar dados não lineares. </a:t>
            </a:r>
          </a:p>
          <a:p>
            <a:pPr marL="285750" indent="-285750" algn="just">
              <a:lnSpc>
                <a:spcPct val="150000"/>
              </a:lnSpc>
              <a:buFont typeface="Wingdings" panose="05000000000000000000" pitchFamily="2" charset="2"/>
              <a:buChar char="§"/>
            </a:pPr>
            <a:r>
              <a:rPr lang="pt-BR">
                <a:latin typeface="Montserrat" panose="00000500000000000000" pitchFamily="2" charset="0"/>
              </a:rPr>
              <a:t>Adicionar as potências de cada características novas e treinar um modelo linear nesse conjunto dilatado de características. </a:t>
            </a:r>
          </a:p>
          <a:p>
            <a:pPr marL="285750" indent="-285750" algn="just">
              <a:lnSpc>
                <a:spcPct val="200000"/>
              </a:lnSpc>
              <a:buFont typeface="Wingdings" panose="05000000000000000000" pitchFamily="2" charset="2"/>
              <a:buChar char="§"/>
            </a:pPr>
            <a:r>
              <a:rPr lang="pt-BR" b="1">
                <a:latin typeface="Montserrat" panose="00000500000000000000" pitchFamily="2" charset="0"/>
              </a:rPr>
              <a:t>Regressão polinomial.</a:t>
            </a:r>
          </a:p>
          <a:p>
            <a:pPr marL="285750" indent="-285750" algn="just">
              <a:buFont typeface="Wingdings" panose="05000000000000000000" pitchFamily="2" charset="2"/>
              <a:buChar char="§"/>
            </a:pPr>
            <a:endParaRPr lang="pt-BR">
              <a:latin typeface="Montserrat" panose="00000500000000000000" pitchFamily="2" charset="0"/>
            </a:endParaRPr>
          </a:p>
          <a:p>
            <a:pPr algn="just"/>
            <a:endParaRPr lang="pt-BR">
              <a:latin typeface="Montserrat" panose="00000500000000000000" pitchFamily="2" charset="0"/>
            </a:endParaRPr>
          </a:p>
        </p:txBody>
      </p:sp>
    </p:spTree>
    <p:extLst>
      <p:ext uri="{BB962C8B-B14F-4D97-AF65-F5344CB8AC3E}">
        <p14:creationId xmlns:p14="http://schemas.microsoft.com/office/powerpoint/2010/main" val="365399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566B9-4122-F665-D22B-3F1FC6656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B6A5CB-23BE-EDBD-03CA-815548B65B47}"/>
              </a:ext>
            </a:extLst>
          </p:cNvPr>
          <p:cNvSpPr txBox="1">
            <a:spLocks/>
          </p:cNvSpPr>
          <p:nvPr/>
        </p:nvSpPr>
        <p:spPr>
          <a:xfrm>
            <a:off x="1300316" y="478591"/>
            <a:ext cx="5690420"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Polinomial</a:t>
            </a:r>
            <a:endParaRPr lang="pt-BR">
              <a:solidFill>
                <a:schemeClr val="bg1"/>
              </a:solidFill>
            </a:endParaRPr>
          </a:p>
        </p:txBody>
      </p:sp>
      <p:sp>
        <p:nvSpPr>
          <p:cNvPr id="8" name="Rectangle 3">
            <a:extLst>
              <a:ext uri="{FF2B5EF4-FFF2-40B4-BE49-F238E27FC236}">
                <a16:creationId xmlns:a16="http://schemas.microsoft.com/office/drawing/2014/main" id="{6D53586C-7B58-91B0-8D55-1A3A1DF3C468}"/>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019AE229-CF85-EF4A-0051-B8D076B596E1}"/>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1E5B212E-7A5E-E892-2E6F-2D50822F7334}"/>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0932A9C2-2EE8-58B4-F098-E33357BEEF3D}"/>
              </a:ext>
            </a:extLst>
          </p:cNvPr>
          <p:cNvSpPr txBox="1"/>
          <p:nvPr/>
        </p:nvSpPr>
        <p:spPr>
          <a:xfrm>
            <a:off x="6096000" y="2021409"/>
            <a:ext cx="5919019" cy="2031325"/>
          </a:xfrm>
          <a:prstGeom prst="rect">
            <a:avLst/>
          </a:prstGeom>
          <a:noFill/>
        </p:spPr>
        <p:txBody>
          <a:bodyPr wrap="square">
            <a:spAutoFit/>
          </a:bodyPr>
          <a:lstStyle/>
          <a:p>
            <a:pPr marL="285750" indent="-285750" algn="just">
              <a:buFont typeface="Wingdings" panose="05000000000000000000" pitchFamily="2" charset="2"/>
              <a:buChar char="§"/>
            </a:pPr>
            <a:r>
              <a:rPr lang="pt-BR">
                <a:latin typeface="Montserrat" panose="00000500000000000000" pitchFamily="2" charset="0"/>
              </a:rPr>
              <a:t>Usar a classe </a:t>
            </a:r>
            <a:r>
              <a:rPr lang="pt-BR" b="1" err="1">
                <a:latin typeface="Montserrat" panose="00000500000000000000" pitchFamily="2" charset="0"/>
              </a:rPr>
              <a:t>PolynomialFeatures</a:t>
            </a:r>
            <a:r>
              <a:rPr lang="pt-BR" b="1">
                <a:latin typeface="Montserrat" panose="00000500000000000000" pitchFamily="2" charset="0"/>
              </a:rPr>
              <a:t> </a:t>
            </a:r>
            <a:r>
              <a:rPr lang="pt-BR">
                <a:latin typeface="Montserrat" panose="00000500000000000000" pitchFamily="2" charset="0"/>
              </a:rPr>
              <a:t>do </a:t>
            </a:r>
            <a:r>
              <a:rPr lang="pt-BR" err="1">
                <a:latin typeface="Montserrat" panose="00000500000000000000" pitchFamily="2" charset="0"/>
              </a:rPr>
              <a:t>Scikit-Learn</a:t>
            </a:r>
            <a:r>
              <a:rPr lang="pt-BR">
                <a:latin typeface="Montserrat" panose="00000500000000000000" pitchFamily="2" charset="0"/>
              </a:rPr>
              <a:t> para transformar os dados de treinamento , adicionando  (polinômio do segundo grau) de cada característica no conjunto de treinamento com uma nova característica.</a:t>
            </a:r>
          </a:p>
          <a:p>
            <a:pPr algn="just"/>
            <a:endParaRPr lang="pt-BR">
              <a:latin typeface="Montserrat" panose="00000500000000000000" pitchFamily="2" charset="0"/>
            </a:endParaRPr>
          </a:p>
        </p:txBody>
      </p:sp>
      <p:pic>
        <p:nvPicPr>
          <p:cNvPr id="4" name="Imagem 3" descr="Texto, Carta&#10;&#10;O conteúdo gerado por IA pode estar incorreto.">
            <a:extLst>
              <a:ext uri="{FF2B5EF4-FFF2-40B4-BE49-F238E27FC236}">
                <a16:creationId xmlns:a16="http://schemas.microsoft.com/office/drawing/2014/main" id="{D334F2C5-D6FF-F62A-8660-AD6EA16B15DF}"/>
              </a:ext>
            </a:extLst>
          </p:cNvPr>
          <p:cNvPicPr>
            <a:picLocks noChangeAspect="1"/>
          </p:cNvPicPr>
          <p:nvPr/>
        </p:nvPicPr>
        <p:blipFill>
          <a:blip r:embed="rId2"/>
          <a:stretch>
            <a:fillRect/>
          </a:stretch>
        </p:blipFill>
        <p:spPr>
          <a:xfrm>
            <a:off x="357403" y="2062543"/>
            <a:ext cx="5433797" cy="1648055"/>
          </a:xfrm>
          <a:prstGeom prst="rect">
            <a:avLst/>
          </a:prstGeom>
        </p:spPr>
      </p:pic>
      <p:pic>
        <p:nvPicPr>
          <p:cNvPr id="9" name="Imagem 8" descr="Texto&#10;&#10;O conteúdo gerado por IA pode estar incorreto.">
            <a:extLst>
              <a:ext uri="{FF2B5EF4-FFF2-40B4-BE49-F238E27FC236}">
                <a16:creationId xmlns:a16="http://schemas.microsoft.com/office/drawing/2014/main" id="{F2510816-11E2-AE9B-C8B4-163E0F34E8F2}"/>
              </a:ext>
            </a:extLst>
          </p:cNvPr>
          <p:cNvPicPr>
            <a:picLocks noChangeAspect="1"/>
          </p:cNvPicPr>
          <p:nvPr/>
        </p:nvPicPr>
        <p:blipFill>
          <a:blip r:embed="rId3"/>
          <a:stretch>
            <a:fillRect/>
          </a:stretch>
        </p:blipFill>
        <p:spPr>
          <a:xfrm>
            <a:off x="357403" y="4521534"/>
            <a:ext cx="5172797" cy="1338827"/>
          </a:xfrm>
          <a:prstGeom prst="rect">
            <a:avLst/>
          </a:prstGeom>
        </p:spPr>
      </p:pic>
      <p:sp>
        <p:nvSpPr>
          <p:cNvPr id="16" name="CaixaDeTexto 15">
            <a:extLst>
              <a:ext uri="{FF2B5EF4-FFF2-40B4-BE49-F238E27FC236}">
                <a16:creationId xmlns:a16="http://schemas.microsoft.com/office/drawing/2014/main" id="{50A47373-22AC-F8E3-28CB-A8E271206E61}"/>
              </a:ext>
            </a:extLst>
          </p:cNvPr>
          <p:cNvSpPr txBox="1"/>
          <p:nvPr/>
        </p:nvSpPr>
        <p:spPr>
          <a:xfrm>
            <a:off x="6194324" y="4521534"/>
            <a:ext cx="5820695" cy="923330"/>
          </a:xfrm>
          <a:prstGeom prst="rect">
            <a:avLst/>
          </a:prstGeom>
          <a:noFill/>
        </p:spPr>
        <p:txBody>
          <a:bodyPr wrap="square">
            <a:spAutoFit/>
          </a:bodyPr>
          <a:lstStyle/>
          <a:p>
            <a:pPr marL="285750" indent="-285750" algn="just">
              <a:buFont typeface="Wingdings" panose="05000000000000000000" pitchFamily="2" charset="2"/>
              <a:buChar char="§"/>
            </a:pPr>
            <a:r>
              <a:rPr lang="pt-BR">
                <a:latin typeface="Montserrat" panose="00000500000000000000" pitchFamily="2" charset="0"/>
              </a:rPr>
              <a:t> O dados ficaram “alargados”  agora podemos ajustar um modelo </a:t>
            </a:r>
            <a:r>
              <a:rPr lang="pt-BR" b="1" err="1">
                <a:latin typeface="Montserrat" panose="00000500000000000000" pitchFamily="2" charset="0"/>
              </a:rPr>
              <a:t>LinearRegression</a:t>
            </a:r>
            <a:r>
              <a:rPr lang="pt-BR" b="1">
                <a:latin typeface="Montserrat" panose="00000500000000000000" pitchFamily="2" charset="0"/>
              </a:rPr>
              <a:t> </a:t>
            </a:r>
            <a:r>
              <a:rPr lang="pt-BR">
                <a:latin typeface="Montserrat" panose="00000500000000000000" pitchFamily="2" charset="0"/>
              </a:rPr>
              <a:t>a esses dados de treinamento.</a:t>
            </a:r>
            <a:endParaRPr lang="pt-BR" b="1">
              <a:latin typeface="Montserrat" panose="00000500000000000000" pitchFamily="2" charset="0"/>
            </a:endParaRPr>
          </a:p>
        </p:txBody>
      </p:sp>
    </p:spTree>
    <p:extLst>
      <p:ext uri="{BB962C8B-B14F-4D97-AF65-F5344CB8AC3E}">
        <p14:creationId xmlns:p14="http://schemas.microsoft.com/office/powerpoint/2010/main" val="215812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43B2-9411-A511-A03E-122E425BFF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E23D33-CE3C-69A6-349A-8C2F74CD19C1}"/>
              </a:ext>
            </a:extLst>
          </p:cNvPr>
          <p:cNvSpPr txBox="1">
            <a:spLocks/>
          </p:cNvSpPr>
          <p:nvPr/>
        </p:nvSpPr>
        <p:spPr>
          <a:xfrm>
            <a:off x="1300316" y="478591"/>
            <a:ext cx="5690420"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Curvas de Aprendizado</a:t>
            </a:r>
            <a:endParaRPr lang="pt-BR">
              <a:solidFill>
                <a:schemeClr val="bg1"/>
              </a:solidFill>
            </a:endParaRPr>
          </a:p>
        </p:txBody>
      </p:sp>
      <p:sp>
        <p:nvSpPr>
          <p:cNvPr id="8" name="Rectangle 3">
            <a:extLst>
              <a:ext uri="{FF2B5EF4-FFF2-40B4-BE49-F238E27FC236}">
                <a16:creationId xmlns:a16="http://schemas.microsoft.com/office/drawing/2014/main" id="{DB44C638-B97C-997A-E7F9-FDC8F07EC758}"/>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EF67D22E-6B53-ABD9-132A-FB9EBCFD43B2}"/>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B2EEAF60-2298-DFF5-BCBD-B899121B4540}"/>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68C3C8A0-507C-888C-A9AB-6F25AD215B41}"/>
              </a:ext>
            </a:extLst>
          </p:cNvPr>
          <p:cNvSpPr txBox="1"/>
          <p:nvPr/>
        </p:nvSpPr>
        <p:spPr>
          <a:xfrm>
            <a:off x="6096000" y="2021409"/>
            <a:ext cx="5919019" cy="336951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Curvas de aprendizado são gráficos de desempenho do modelo no conjunto de treinamento e no conjunto de validação como função do tamanho do conjunto de treinamento (ou da iteração do treinamento).</a:t>
            </a:r>
          </a:p>
          <a:p>
            <a:pPr marL="285750" indent="-285750" algn="just">
              <a:lnSpc>
                <a:spcPct val="150000"/>
              </a:lnSpc>
              <a:buFont typeface="Wingdings" panose="05000000000000000000" pitchFamily="2" charset="2"/>
              <a:buChar char="§"/>
            </a:pPr>
            <a:r>
              <a:rPr lang="pt-BR">
                <a:latin typeface="Montserrat" panose="00000500000000000000" pitchFamily="2" charset="0"/>
              </a:rPr>
              <a:t>Para gerar os gráficos, basta treinar o modelo diversas vezes em subconjuntos de tamanhos diferentes no conjunto de treinamento.</a:t>
            </a:r>
          </a:p>
        </p:txBody>
      </p:sp>
      <p:pic>
        <p:nvPicPr>
          <p:cNvPr id="5" name="Imagem 4" descr="Tela de celular com publicação numa rede social&#10;&#10;O conteúdo gerado por IA pode estar incorreto.">
            <a:extLst>
              <a:ext uri="{FF2B5EF4-FFF2-40B4-BE49-F238E27FC236}">
                <a16:creationId xmlns:a16="http://schemas.microsoft.com/office/drawing/2014/main" id="{ABB16F18-125F-0162-79FC-0D3F0AC2BB9A}"/>
              </a:ext>
            </a:extLst>
          </p:cNvPr>
          <p:cNvPicPr>
            <a:picLocks noChangeAspect="1"/>
          </p:cNvPicPr>
          <p:nvPr/>
        </p:nvPicPr>
        <p:blipFill>
          <a:blip r:embed="rId2"/>
          <a:stretch>
            <a:fillRect/>
          </a:stretch>
        </p:blipFill>
        <p:spPr>
          <a:xfrm>
            <a:off x="335023" y="1886019"/>
            <a:ext cx="5580555" cy="3413568"/>
          </a:xfrm>
          <a:prstGeom prst="rect">
            <a:avLst/>
          </a:prstGeom>
        </p:spPr>
      </p:pic>
    </p:spTree>
    <p:extLst>
      <p:ext uri="{BB962C8B-B14F-4D97-AF65-F5344CB8AC3E}">
        <p14:creationId xmlns:p14="http://schemas.microsoft.com/office/powerpoint/2010/main" val="39321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A3E5-64DF-456C-AC79-D771DE0977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91BB77-E8DA-158A-60C7-17F0C7E786A9}"/>
              </a:ext>
            </a:extLst>
          </p:cNvPr>
          <p:cNvSpPr txBox="1">
            <a:spLocks/>
          </p:cNvSpPr>
          <p:nvPr/>
        </p:nvSpPr>
        <p:spPr>
          <a:xfrm>
            <a:off x="1300316" y="478591"/>
            <a:ext cx="5690420"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Curvas de Aprendizado</a:t>
            </a:r>
            <a:endParaRPr lang="pt-BR">
              <a:solidFill>
                <a:schemeClr val="bg1"/>
              </a:solidFill>
            </a:endParaRPr>
          </a:p>
        </p:txBody>
      </p:sp>
      <p:sp>
        <p:nvSpPr>
          <p:cNvPr id="8" name="Rectangle 3">
            <a:extLst>
              <a:ext uri="{FF2B5EF4-FFF2-40B4-BE49-F238E27FC236}">
                <a16:creationId xmlns:a16="http://schemas.microsoft.com/office/drawing/2014/main" id="{EE22CCDB-69D1-92AB-3323-21D74C93E0B2}"/>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4" name="CaixaDeTexto 13">
            <a:extLst>
              <a:ext uri="{FF2B5EF4-FFF2-40B4-BE49-F238E27FC236}">
                <a16:creationId xmlns:a16="http://schemas.microsoft.com/office/drawing/2014/main" id="{BFAD1182-7AD9-7F07-C3AC-BB0406E95B96}"/>
              </a:ext>
            </a:extLst>
          </p:cNvPr>
          <p:cNvSpPr txBox="1"/>
          <p:nvPr/>
        </p:nvSpPr>
        <p:spPr>
          <a:xfrm>
            <a:off x="357403" y="1167413"/>
            <a:ext cx="11499574" cy="1338828"/>
          </a:xfrm>
          <a:prstGeom prst="rect">
            <a:avLst/>
          </a:prstGeom>
          <a:noFill/>
        </p:spPr>
        <p:txBody>
          <a:bodyPr wrap="square">
            <a:spAutoFit/>
          </a:bodyPr>
          <a:lstStyle/>
          <a:p>
            <a:pPr algn="just"/>
            <a:endParaRPr lang="pt-BR" altLang="pt-BR">
              <a:latin typeface="Montserrat" pitchFamily="2" charset="0"/>
            </a:endParaRPr>
          </a:p>
          <a:p>
            <a:pPr algn="just"/>
            <a:endParaRPr lang="pt-BR" altLang="pt-BR" b="1">
              <a:latin typeface="Montserrat" pitchFamily="2" charset="0"/>
            </a:endParaRPr>
          </a:p>
          <a:p>
            <a:pPr algn="just">
              <a:lnSpc>
                <a:spcPct val="150000"/>
              </a:lnSpc>
            </a:pPr>
            <a:endParaRPr lang="pt-BR" altLang="pt-BR" b="1">
              <a:latin typeface="Montserrat" pitchFamily="2" charset="0"/>
            </a:endParaRPr>
          </a:p>
          <a:p>
            <a:pPr algn="just"/>
            <a:endParaRPr lang="pt-BR" altLang="pt-BR" b="1">
              <a:latin typeface="Montserrat" pitchFamily="2" charset="0"/>
            </a:endParaRPr>
          </a:p>
        </p:txBody>
      </p:sp>
      <p:sp>
        <p:nvSpPr>
          <p:cNvPr id="15" name="CaixaDeTexto 14">
            <a:extLst>
              <a:ext uri="{FF2B5EF4-FFF2-40B4-BE49-F238E27FC236}">
                <a16:creationId xmlns:a16="http://schemas.microsoft.com/office/drawing/2014/main" id="{CB65BBF0-5940-723D-E84F-6438F91B0D84}"/>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sp>
        <p:nvSpPr>
          <p:cNvPr id="6" name="CaixaDeTexto 5">
            <a:extLst>
              <a:ext uri="{FF2B5EF4-FFF2-40B4-BE49-F238E27FC236}">
                <a16:creationId xmlns:a16="http://schemas.microsoft.com/office/drawing/2014/main" id="{FE691423-F6AC-6F6C-9BF8-9C5F8A5F5FCE}"/>
              </a:ext>
            </a:extLst>
          </p:cNvPr>
          <p:cNvSpPr txBox="1"/>
          <p:nvPr/>
        </p:nvSpPr>
        <p:spPr>
          <a:xfrm>
            <a:off x="5938685" y="1471018"/>
            <a:ext cx="5919019" cy="503150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b="1">
                <a:latin typeface="Montserrat" panose="00000500000000000000" pitchFamily="2" charset="0"/>
              </a:rPr>
              <a:t>Erro de treinamento: </a:t>
            </a:r>
            <a:r>
              <a:rPr lang="pt-BR">
                <a:latin typeface="Montserrat" panose="00000500000000000000" pitchFamily="2" charset="0"/>
              </a:rPr>
              <a:t>Com poucas instâncias, o modelo se ajusta perfeitamente, mas à medida que mais dados são adicionados, não consegue capturar toda a complexidade dos dados não lineares, e o erro atinge um platô. </a:t>
            </a:r>
          </a:p>
          <a:p>
            <a:pPr algn="just">
              <a:lnSpc>
                <a:spcPct val="150000"/>
              </a:lnSpc>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b="1">
                <a:latin typeface="Montserrat" panose="00000500000000000000" pitchFamily="2" charset="0"/>
              </a:rPr>
              <a:t>Erro de validação:</a:t>
            </a:r>
            <a:r>
              <a:rPr lang="pt-BR">
                <a:latin typeface="Montserrat" panose="00000500000000000000" pitchFamily="2" charset="0"/>
              </a:rPr>
              <a:t> Inicialmente alto devido à incapacidade de generalização com poucos dados, diminui à medida que mais exemplos são apresentados, mas também se estabiliza em um platô por causa da limitação do modelo linear.</a:t>
            </a:r>
          </a:p>
        </p:txBody>
      </p:sp>
      <p:pic>
        <p:nvPicPr>
          <p:cNvPr id="4" name="Imagem 3" descr="Gráfico, Gráfico de linhas&#10;&#10;O conteúdo gerado por IA pode estar incorreto.">
            <a:extLst>
              <a:ext uri="{FF2B5EF4-FFF2-40B4-BE49-F238E27FC236}">
                <a16:creationId xmlns:a16="http://schemas.microsoft.com/office/drawing/2014/main" id="{1A5A26BD-D694-F07E-F286-6213B6A81B91}"/>
              </a:ext>
            </a:extLst>
          </p:cNvPr>
          <p:cNvPicPr>
            <a:picLocks noChangeAspect="1"/>
          </p:cNvPicPr>
          <p:nvPr/>
        </p:nvPicPr>
        <p:blipFill>
          <a:blip r:embed="rId2"/>
          <a:stretch>
            <a:fillRect/>
          </a:stretch>
        </p:blipFill>
        <p:spPr>
          <a:xfrm>
            <a:off x="334296" y="1710813"/>
            <a:ext cx="5239481" cy="3979774"/>
          </a:xfrm>
          <a:prstGeom prst="rect">
            <a:avLst/>
          </a:prstGeom>
        </p:spPr>
      </p:pic>
    </p:spTree>
    <p:extLst>
      <p:ext uri="{BB962C8B-B14F-4D97-AF65-F5344CB8AC3E}">
        <p14:creationId xmlns:p14="http://schemas.microsoft.com/office/powerpoint/2010/main" val="153576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4a823124fbf7acab08df3b93301ac6da">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fc0182c580e1d6ae832576288a1d7b6a"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3EC452-5DD7-4E00-B1B3-1BE808B23149}">
  <ds:schemaRefs>
    <ds:schemaRef ds:uri="http://schemas.microsoft.com/office/infopath/2007/PartnerControls"/>
    <ds:schemaRef ds:uri="http://purl.org/dc/elements/1.1/"/>
    <ds:schemaRef ds:uri="http://www.w3.org/XML/1998/namespace"/>
    <ds:schemaRef ds:uri="http://purl.org/dc/dcmitype/"/>
    <ds:schemaRef ds:uri="http://schemas.microsoft.com/office/2006/documentManagement/types"/>
    <ds:schemaRef ds:uri="2a6c6581-5816-4834-9ce9-3d5d3369796b"/>
    <ds:schemaRef ds:uri="http://schemas.openxmlformats.org/package/2006/metadata/core-properties"/>
    <ds:schemaRef ds:uri="e7ab74db-4238-406f-8cb3-c3fd899d474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ABC65A53-CB5D-4A46-8B09-F3CCAA881430}">
  <ds:schemaRefs>
    <ds:schemaRef ds:uri="http://schemas.microsoft.com/sharepoint/v3/contenttype/forms"/>
  </ds:schemaRefs>
</ds:datastoreItem>
</file>

<file path=customXml/itemProps3.xml><?xml version="1.0" encoding="utf-8"?>
<ds:datastoreItem xmlns:ds="http://schemas.openxmlformats.org/officeDocument/2006/customXml" ds:itemID="{313FE8FC-CF32-4768-959B-C7AADF31926D}">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2718</Words>
  <Application>Microsoft Office PowerPoint</Application>
  <PresentationFormat>Widescreen</PresentationFormat>
  <Paragraphs>317</Paragraphs>
  <Slides>36</Slides>
  <Notes>21</Notes>
  <HiddenSlides>0</HiddenSlides>
  <MMClips>0</MMClips>
  <ScaleCrop>false</ScaleCrop>
  <HeadingPairs>
    <vt:vector size="4" baseType="variant">
      <vt:variant>
        <vt:lpstr>Tema</vt:lpstr>
      </vt:variant>
      <vt:variant>
        <vt:i4>1</vt:i4>
      </vt:variant>
      <vt:variant>
        <vt:lpstr>Títulos de slides</vt:lpstr>
      </vt:variant>
      <vt:variant>
        <vt:i4>36</vt:i4>
      </vt:variant>
    </vt:vector>
  </HeadingPairs>
  <TitlesOfParts>
    <vt:vector size="37"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lastModifiedBy>Wington Vital</cp:lastModifiedBy>
  <cp:revision>6</cp:revision>
  <dcterms:created xsi:type="dcterms:W3CDTF">2024-12-02T21:15:35Z</dcterms:created>
  <dcterms:modified xsi:type="dcterms:W3CDTF">2025-09-16T19:09:04Z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